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6" r:id="rId2"/>
    <p:sldId id="269" r:id="rId3"/>
    <p:sldId id="283" r:id="rId4"/>
    <p:sldId id="284" r:id="rId5"/>
    <p:sldId id="285" r:id="rId6"/>
    <p:sldId id="286" r:id="rId7"/>
    <p:sldId id="287" r:id="rId8"/>
    <p:sldId id="293" r:id="rId9"/>
    <p:sldId id="291" r:id="rId10"/>
    <p:sldId id="292"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30"/>
    <p:restoredTop sz="77336" autoAdjust="0"/>
  </p:normalViewPr>
  <p:slideViewPr>
    <p:cSldViewPr snapToGrid="0" snapToObjects="1">
      <p:cViewPr varScale="1">
        <p:scale>
          <a:sx n="116" d="100"/>
          <a:sy n="116" d="100"/>
        </p:scale>
        <p:origin x="3104"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tiff>
</file>

<file path=ppt/media/image11.tiff>
</file>

<file path=ppt/media/image2.png>
</file>

<file path=ppt/media/image3.png>
</file>

<file path=ppt/media/image4.png>
</file>

<file path=ppt/media/image5.png>
</file>

<file path=ppt/media/image6.jp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8D81B85-3F01-7D47-B3F2-A67046BD1F64}" type="datetimeFigureOut">
              <a:rPr lang="en-US" smtClean="0"/>
              <a:t>10/24/17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FDF6F9E-104F-8D44-916B-293655508415}" type="slidenum">
              <a:rPr lang="en-US" smtClean="0"/>
              <a:t>‹#›</a:t>
            </a:fld>
            <a:endParaRPr lang="en-US"/>
          </a:p>
        </p:txBody>
      </p:sp>
    </p:spTree>
    <p:extLst>
      <p:ext uri="{BB962C8B-B14F-4D97-AF65-F5344CB8AC3E}">
        <p14:creationId xmlns:p14="http://schemas.microsoft.com/office/powerpoint/2010/main" val="243121696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 I’m Levi</a:t>
            </a:r>
            <a:r>
              <a:rPr lang="en-US" baseline="0" dirty="0" smtClean="0"/>
              <a:t> Waldron, and I’m </a:t>
            </a:r>
            <a:r>
              <a:rPr lang="en-US" baseline="0" dirty="0" smtClean="0"/>
              <a:t>here to </a:t>
            </a:r>
            <a:r>
              <a:rPr lang="en-US" baseline="0" dirty="0" smtClean="0"/>
              <a:t>try </a:t>
            </a:r>
            <a:r>
              <a:rPr lang="en-US" baseline="0" dirty="0" smtClean="0"/>
              <a:t>and </a:t>
            </a:r>
            <a:r>
              <a:rPr lang="en-US" baseline="0" dirty="0" smtClean="0"/>
              <a:t>convince you, as Bioconductor package developer, to take </a:t>
            </a:r>
            <a:r>
              <a:rPr lang="en-US" baseline="0" dirty="0" smtClean="0"/>
              <a:t>extra care in figuring </a:t>
            </a:r>
            <a:r>
              <a:rPr lang="en-US" baseline="0" dirty="0" smtClean="0"/>
              <a:t>out </a:t>
            </a:r>
            <a:r>
              <a:rPr lang="en-US" baseline="0" smtClean="0"/>
              <a:t>how </a:t>
            </a:r>
            <a:r>
              <a:rPr lang="en-US" baseline="0" smtClean="0"/>
              <a:t>to make </a:t>
            </a:r>
            <a:r>
              <a:rPr lang="en-US" baseline="0" dirty="0" smtClean="0"/>
              <a:t>existing core classes work for you.</a:t>
            </a:r>
            <a:endParaRPr lang="en-US" dirty="0"/>
          </a:p>
        </p:txBody>
      </p:sp>
      <p:sp>
        <p:nvSpPr>
          <p:cNvPr id="4" name="Slide Number Placeholder 3"/>
          <p:cNvSpPr>
            <a:spLocks noGrp="1"/>
          </p:cNvSpPr>
          <p:nvPr>
            <p:ph type="sldNum" sz="quarter" idx="10"/>
          </p:nvPr>
        </p:nvSpPr>
        <p:spPr/>
        <p:txBody>
          <a:bodyPr/>
          <a:lstStyle/>
          <a:p>
            <a:fld id="{8C865A49-EB5E-4903-ACE8-213423977F78}" type="slidenum">
              <a:rPr lang="en-US" smtClean="0"/>
              <a:pPr/>
              <a:t>1</a:t>
            </a:fld>
            <a:endParaRPr lang="en-US"/>
          </a:p>
        </p:txBody>
      </p:sp>
    </p:spTree>
    <p:extLst>
      <p:ext uri="{BB962C8B-B14F-4D97-AF65-F5344CB8AC3E}">
        <p14:creationId xmlns:p14="http://schemas.microsoft.com/office/powerpoint/2010/main" val="20540486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FDF6F9E-104F-8D44-916B-293655508415}" type="slidenum">
              <a:rPr lang="en-US" smtClean="0"/>
              <a:t>10</a:t>
            </a:fld>
            <a:endParaRPr lang="en-US"/>
          </a:p>
        </p:txBody>
      </p:sp>
    </p:spTree>
    <p:extLst>
      <p:ext uri="{BB962C8B-B14F-4D97-AF65-F5344CB8AC3E}">
        <p14:creationId xmlns:p14="http://schemas.microsoft.com/office/powerpoint/2010/main" val="7158372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most users,</a:t>
            </a:r>
            <a:r>
              <a:rPr lang="en-US" baseline="0" dirty="0" smtClean="0"/>
              <a:t> Bioconductor is a set of packages, more than 1,400 of them now, providing an enormous range of statistical analyses and visualization for high-throughput biological data, accessible via the R programming language. But just as important is a backbone of core data structures designed for the requirements of specific genomic data types. </a:t>
            </a:r>
          </a:p>
          <a:p>
            <a:pPr marL="171450" indent="-171450">
              <a:buFontTx/>
              <a:buChar char="•"/>
            </a:pPr>
            <a:r>
              <a:rPr lang="en-US" baseline="0" dirty="0" smtClean="0"/>
              <a:t>For example, the Genomic Ranges system provides a representation and algebra for any data associated with genomic coordinates. Efficient in-memory and on-disk representations</a:t>
            </a:r>
          </a:p>
          <a:p>
            <a:pPr marL="171450" indent="-171450">
              <a:buFontTx/>
              <a:buChar char="•"/>
            </a:pPr>
            <a:r>
              <a:rPr lang="en-US" baseline="0" dirty="0" smtClean="0"/>
              <a:t>Integrative data containers such as SummarizedExperiment, integrate high-throughput data with, for example, gene annotations, sample data such as clinical information, experimental metadata, and can even represent multiple assays. In this case, however, the assays must be matrix-like and of identical dimensions</a:t>
            </a:r>
          </a:p>
          <a:p>
            <a:pPr marL="0" indent="0">
              <a:buFontTx/>
              <a:buNone/>
            </a:pPr>
            <a:r>
              <a:rPr lang="en-US" baseline="0" dirty="0" smtClean="0"/>
              <a:t> </a:t>
            </a:r>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2</a:t>
            </a:fld>
            <a:endParaRPr lang="en-US"/>
          </a:p>
        </p:txBody>
      </p:sp>
    </p:spTree>
    <p:extLst>
      <p:ext uri="{BB962C8B-B14F-4D97-AF65-F5344CB8AC3E}">
        <p14:creationId xmlns:p14="http://schemas.microsoft.com/office/powerpoint/2010/main" val="119613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 to make the</a:t>
            </a:r>
            <a:r>
              <a:rPr lang="en-US" baseline="0" dirty="0" smtClean="0"/>
              <a:t> case that, as a Bioconductor package developer, you should almost always rely on what I'll call "core" Bioconductor data classes from the early stages of development. Why should these core classes matter to you? Well, let's say you have a great idea for an improved bicycle. Better than existing bicycles. But you want to build it from scratch, so you start from raw steel. You forge your frame in a furnace, then add your components that contain what is really your improvement, and you successfully create your new rocket-powered bike. It's clearly an improvement over non rocket-powered bikes, and you convince the reviewers of this and publish your paper. So what could possibly go wrong once you release your new invention and lots of people start using it?</a:t>
            </a:r>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3</a:t>
            </a:fld>
            <a:endParaRPr lang="en-US"/>
          </a:p>
        </p:txBody>
      </p:sp>
    </p:spTree>
    <p:extLst>
      <p:ext uri="{BB962C8B-B14F-4D97-AF65-F5344CB8AC3E}">
        <p14:creationId xmlns:p14="http://schemas.microsoft.com/office/powerpoint/2010/main" val="2039296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for one thing, if your expertise is on rocket-building and not on frame-building, your</a:t>
            </a:r>
            <a:r>
              <a:rPr lang="en-US" baseline="0" dirty="0" smtClean="0"/>
              <a:t> frame might have some flaws, that only show up later after much use and testing. Second, your frame might lack features that </a:t>
            </a:r>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4</a:t>
            </a:fld>
            <a:endParaRPr lang="en-US"/>
          </a:p>
        </p:txBody>
      </p:sp>
    </p:spTree>
    <p:extLst>
      <p:ext uri="{BB962C8B-B14F-4D97-AF65-F5344CB8AC3E}">
        <p14:creationId xmlns:p14="http://schemas.microsoft.com/office/powerpoint/2010/main" val="1070759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5</a:t>
            </a:fld>
            <a:endParaRPr lang="en-US"/>
          </a:p>
        </p:txBody>
      </p:sp>
    </p:spTree>
    <p:extLst>
      <p:ext uri="{BB962C8B-B14F-4D97-AF65-F5344CB8AC3E}">
        <p14:creationId xmlns:p14="http://schemas.microsoft.com/office/powerpoint/2010/main" val="1284112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 to give</a:t>
            </a:r>
            <a:r>
              <a:rPr lang="en-US" baseline="0" dirty="0" smtClean="0"/>
              <a:t> a couple examples from real packages in Bioconductor. I'm not doing this to criticize or compliment anyone, only to show some real-life consequences of these design decisions. The </a:t>
            </a:r>
            <a:r>
              <a:rPr lang="en-US" baseline="0" dirty="0" err="1" smtClean="0"/>
              <a:t>phyloseq</a:t>
            </a:r>
            <a:r>
              <a:rPr lang="en-US" baseline="0" dirty="0" smtClean="0"/>
              <a:t> package for the analysis of microbiome data is a very well-used and useful package, and one I use myself frequently. It's basic data class is called </a:t>
            </a:r>
            <a:r>
              <a:rPr lang="en-US" baseline="0" dirty="0" err="1" smtClean="0"/>
              <a:t>phyloseq</a:t>
            </a:r>
            <a:r>
              <a:rPr lang="en-US" baseline="0" dirty="0" smtClean="0"/>
              <a:t>, and this is its definition. This class contains several slots to contain data from microbiome experiments, the taxonomy of those microbes, data about the where each of those microbiome profiles were taken from, and phylogenetic relationships between the microbes. It is defined from “scratch” – it does not contain any base class, therefore the developers had to develop all the methods associated with this class.</a:t>
            </a:r>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6</a:t>
            </a:fld>
            <a:endParaRPr lang="en-US"/>
          </a:p>
        </p:txBody>
      </p:sp>
    </p:spTree>
    <p:extLst>
      <p:ext uri="{BB962C8B-B14F-4D97-AF65-F5344CB8AC3E}">
        <p14:creationId xmlns:p14="http://schemas.microsoft.com/office/powerpoint/2010/main" val="2043926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package for microbiome data analysis, </a:t>
            </a:r>
            <a:r>
              <a:rPr lang="en-US" baseline="0" dirty="0" err="1" smtClean="0"/>
              <a:t>metagenomeSeq</a:t>
            </a:r>
            <a:r>
              <a:rPr lang="en-US" baseline="0" dirty="0" smtClean="0"/>
              <a:t>, instead defines a class derived from the eSet virtual class, which can be considered a base Bioconductor class although it is now outdated by the SummarizedExperiment class. The </a:t>
            </a:r>
            <a:r>
              <a:rPr lang="en-US" baseline="0" dirty="0" err="1" smtClean="0"/>
              <a:t>MRexperiment</a:t>
            </a:r>
            <a:r>
              <a:rPr lang="en-US" baseline="0" dirty="0" smtClean="0"/>
              <a:t> class only adds a single slot to this base class, </a:t>
            </a:r>
            <a:r>
              <a:rPr lang="en-US" baseline="0" dirty="0" err="1" smtClean="0"/>
              <a:t>expSummary</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7</a:t>
            </a:fld>
            <a:endParaRPr lang="en-US"/>
          </a:p>
        </p:txBody>
      </p:sp>
    </p:spTree>
    <p:extLst>
      <p:ext uri="{BB962C8B-B14F-4D97-AF65-F5344CB8AC3E}">
        <p14:creationId xmlns:p14="http://schemas.microsoft.com/office/powerpoint/2010/main" val="5410565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FDF6F9E-104F-8D44-916B-293655508415}" type="slidenum">
              <a:rPr lang="en-US" smtClean="0"/>
              <a:t>8</a:t>
            </a:fld>
            <a:endParaRPr lang="en-US"/>
          </a:p>
        </p:txBody>
      </p:sp>
    </p:spTree>
    <p:extLst>
      <p:ext uri="{BB962C8B-B14F-4D97-AF65-F5344CB8AC3E}">
        <p14:creationId xmlns:p14="http://schemas.microsoft.com/office/powerpoint/2010/main" val="1673919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FDF6F9E-104F-8D44-916B-293655508415}" type="slidenum">
              <a:rPr lang="en-US" smtClean="0"/>
              <a:t>9</a:t>
            </a:fld>
            <a:endParaRPr lang="en-US"/>
          </a:p>
        </p:txBody>
      </p:sp>
    </p:spTree>
    <p:extLst>
      <p:ext uri="{BB962C8B-B14F-4D97-AF65-F5344CB8AC3E}">
        <p14:creationId xmlns:p14="http://schemas.microsoft.com/office/powerpoint/2010/main" val="1503421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6" name="Slide Number Placeholder 5"/>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69310664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10/24/17</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31467204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10/24/17</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140863948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58366138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6" name="Slide Number Placeholder 5"/>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317688282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Slide Number Placeholder 6"/>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26558819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8"/>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26799267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10/24/17</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85214777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10/24/17</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46634925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10/24/17</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69678747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10/24/17</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32328781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4"/>
          </p:nvPr>
        </p:nvSpPr>
        <p:spPr>
          <a:xfrm>
            <a:off x="7010400" y="6476253"/>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1F14C6-C6E7-9F41-BE3F-C5DEE757CDB8}" type="slidenum">
              <a:rPr lang="en-US" smtClean="0"/>
              <a:t>‹#›</a:t>
            </a:fld>
            <a:endParaRPr lang="en-US" dirty="0"/>
          </a:p>
        </p:txBody>
      </p:sp>
    </p:spTree>
    <p:extLst>
      <p:ext uri="{BB962C8B-B14F-4D97-AF65-F5344CB8AC3E}">
        <p14:creationId xmlns:p14="http://schemas.microsoft.com/office/powerpoint/2010/main" val="240632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tiff"/><Relationship Id="rId5" Type="http://schemas.openxmlformats.org/officeDocument/2006/relationships/image" Target="../media/image8.tiff"/><Relationship Id="rId6"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0.tiff"/><Relationship Id="rId4"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5815" y="1142999"/>
            <a:ext cx="8672428" cy="2453106"/>
          </a:xfrm>
        </p:spPr>
        <p:txBody>
          <a:bodyPr>
            <a:normAutofit/>
          </a:bodyPr>
          <a:lstStyle/>
          <a:p>
            <a:r>
              <a:rPr lang="en-US" sz="3200" dirty="0" smtClean="0"/>
              <a:t>Why re-use core classes?</a:t>
            </a:r>
            <a:br>
              <a:rPr lang="en-US" sz="3200" dirty="0" smtClean="0"/>
            </a:br>
            <a:r>
              <a:rPr lang="en-US" sz="2200" dirty="0" smtClean="0"/>
              <a:t/>
            </a:r>
            <a:br>
              <a:rPr lang="en-US" sz="2200" dirty="0" smtClean="0"/>
            </a:br>
            <a:r>
              <a:rPr lang="en-US" sz="2200" dirty="0" smtClean="0"/>
              <a:t>A plea to developers of Bioconductor packages</a:t>
            </a:r>
            <a:endParaRPr lang="en-US" sz="2200" dirty="0"/>
          </a:p>
        </p:txBody>
      </p:sp>
      <p:sp>
        <p:nvSpPr>
          <p:cNvPr id="3" name="Subtitle 2"/>
          <p:cNvSpPr>
            <a:spLocks noGrp="1"/>
          </p:cNvSpPr>
          <p:nvPr>
            <p:ph type="subTitle" idx="1"/>
          </p:nvPr>
        </p:nvSpPr>
        <p:spPr>
          <a:xfrm>
            <a:off x="1219200" y="3965073"/>
            <a:ext cx="7086600" cy="1295137"/>
          </a:xfrm>
        </p:spPr>
        <p:txBody>
          <a:bodyPr>
            <a:normAutofit/>
          </a:bodyPr>
          <a:lstStyle/>
          <a:p>
            <a:r>
              <a:rPr lang="en-US" sz="2000" b="1" dirty="0" smtClean="0"/>
              <a:t>Levi Waldron</a:t>
            </a:r>
          </a:p>
          <a:p>
            <a:endParaRPr lang="en-US" sz="2000" b="1" dirty="0"/>
          </a:p>
          <a:p>
            <a:r>
              <a:rPr lang="en-US" sz="2000" b="1" dirty="0" smtClean="0"/>
              <a:t>Oct 16, 2017</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120825"/>
            <a:ext cx="4681356" cy="746628"/>
          </a:xfrm>
          <a:prstGeom prst="rect">
            <a:avLst/>
          </a:prstGeom>
        </p:spPr>
      </p:pic>
      <p:pic>
        <p:nvPicPr>
          <p:cNvPr id="10" name="Picture 9"/>
          <p:cNvPicPr>
            <a:picLocks noChangeAspect="1"/>
          </p:cNvPicPr>
          <p:nvPr/>
        </p:nvPicPr>
        <p:blipFill>
          <a:blip r:embed="rId4"/>
          <a:stretch>
            <a:fillRect/>
          </a:stretch>
        </p:blipFill>
        <p:spPr>
          <a:xfrm>
            <a:off x="6958984" y="0"/>
            <a:ext cx="2185016" cy="629103"/>
          </a:xfrm>
          <a:prstGeom prst="rect">
            <a:avLst/>
          </a:prstGeom>
        </p:spPr>
      </p:pic>
      <p:pic>
        <p:nvPicPr>
          <p:cNvPr id="4" name="Picture 3"/>
          <p:cNvPicPr>
            <a:picLocks noChangeAspect="1"/>
          </p:cNvPicPr>
          <p:nvPr/>
        </p:nvPicPr>
        <p:blipFill>
          <a:blip r:embed="rId5"/>
          <a:stretch>
            <a:fillRect/>
          </a:stretch>
        </p:blipFill>
        <p:spPr>
          <a:xfrm>
            <a:off x="7876498" y="6120825"/>
            <a:ext cx="1267501" cy="737175"/>
          </a:xfrm>
          <a:prstGeom prst="rect">
            <a:avLst/>
          </a:prstGeom>
        </p:spPr>
      </p:pic>
    </p:spTree>
    <p:extLst>
      <p:ext uri="{BB962C8B-B14F-4D97-AF65-F5344CB8AC3E}">
        <p14:creationId xmlns:p14="http://schemas.microsoft.com/office/powerpoint/2010/main" val="416054055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Core classes represent years of work and maintenance by experienced developers</a:t>
            </a:r>
            <a:endParaRPr lang="en-US" sz="3600" dirty="0"/>
          </a:p>
        </p:txBody>
      </p:sp>
      <p:sp>
        <p:nvSpPr>
          <p:cNvPr id="8" name="Content Placeholder 7"/>
          <p:cNvSpPr>
            <a:spLocks noGrp="1"/>
          </p:cNvSpPr>
          <p:nvPr>
            <p:ph idx="1"/>
          </p:nvPr>
        </p:nvSpPr>
        <p:spPr>
          <a:xfrm>
            <a:off x="457200" y="1816100"/>
            <a:ext cx="8229600" cy="4525963"/>
          </a:xfrm>
        </p:spPr>
        <p:txBody>
          <a:bodyPr>
            <a:normAutofit fontScale="92500" lnSpcReduction="10000"/>
          </a:bodyPr>
          <a:lstStyle/>
          <a:p>
            <a:pPr marL="0" indent="0">
              <a:buNone/>
            </a:pPr>
            <a:r>
              <a:rPr lang="en-US" b="1" dirty="0" smtClean="0"/>
              <a:t>Bioconductor core team members</a:t>
            </a:r>
          </a:p>
          <a:p>
            <a:pPr lvl="1"/>
            <a:r>
              <a:rPr lang="en-US" dirty="0" smtClean="0"/>
              <a:t>Martin </a:t>
            </a:r>
            <a:r>
              <a:rPr lang="en-US" dirty="0"/>
              <a:t>Morgan (Project Lead)</a:t>
            </a:r>
          </a:p>
          <a:p>
            <a:pPr lvl="1"/>
            <a:r>
              <a:rPr lang="en-US" dirty="0" err="1"/>
              <a:t>Hervé</a:t>
            </a:r>
            <a:r>
              <a:rPr lang="en-US" dirty="0"/>
              <a:t> </a:t>
            </a:r>
            <a:r>
              <a:rPr lang="en-US" dirty="0" err="1"/>
              <a:t>Pagès</a:t>
            </a:r>
            <a:endParaRPr lang="en-US" dirty="0"/>
          </a:p>
          <a:p>
            <a:pPr lvl="1"/>
            <a:r>
              <a:rPr lang="en-US" dirty="0"/>
              <a:t>James MacDonald</a:t>
            </a:r>
          </a:p>
          <a:p>
            <a:pPr lvl="1"/>
            <a:r>
              <a:rPr lang="en-US" dirty="0"/>
              <a:t>Valerie </a:t>
            </a:r>
            <a:r>
              <a:rPr lang="en-US" dirty="0" err="1"/>
              <a:t>Obenchain</a:t>
            </a:r>
            <a:endParaRPr lang="en-US" dirty="0"/>
          </a:p>
          <a:p>
            <a:pPr lvl="1"/>
            <a:r>
              <a:rPr lang="en-US" dirty="0"/>
              <a:t>Andrzej </a:t>
            </a:r>
            <a:r>
              <a:rPr lang="en-US" dirty="0" err="1"/>
              <a:t>Oleś</a:t>
            </a:r>
            <a:endParaRPr lang="en-US" dirty="0"/>
          </a:p>
          <a:p>
            <a:pPr lvl="1"/>
            <a:r>
              <a:rPr lang="en-US" dirty="0"/>
              <a:t>Marcel Ramos</a:t>
            </a:r>
          </a:p>
          <a:p>
            <a:pPr lvl="1"/>
            <a:r>
              <a:rPr lang="en-US" dirty="0"/>
              <a:t>Lori Shepherd</a:t>
            </a:r>
          </a:p>
          <a:p>
            <a:pPr lvl="1"/>
            <a:r>
              <a:rPr lang="en-US" dirty="0" err="1"/>
              <a:t>Nitesh</a:t>
            </a:r>
            <a:r>
              <a:rPr lang="en-US" dirty="0"/>
              <a:t> </a:t>
            </a:r>
            <a:r>
              <a:rPr lang="en-US" dirty="0" err="1"/>
              <a:t>Turaga</a:t>
            </a:r>
            <a:endParaRPr lang="en-US" dirty="0"/>
          </a:p>
          <a:p>
            <a:pPr lvl="1"/>
            <a:r>
              <a:rPr lang="en-US" dirty="0"/>
              <a:t>Daniel van </a:t>
            </a:r>
            <a:r>
              <a:rPr lang="en-US" dirty="0" err="1" smtClean="0"/>
              <a:t>Twisk</a:t>
            </a:r>
            <a:endParaRPr lang="en-US" dirty="0"/>
          </a:p>
        </p:txBody>
      </p:sp>
      <p:grpSp>
        <p:nvGrpSpPr>
          <p:cNvPr id="7" name="Group 6"/>
          <p:cNvGrpSpPr/>
          <p:nvPr/>
        </p:nvGrpSpPr>
        <p:grpSpPr>
          <a:xfrm>
            <a:off x="4733747" y="3689674"/>
            <a:ext cx="4133439" cy="2860168"/>
            <a:chOff x="4733747" y="3689674"/>
            <a:chExt cx="4133439" cy="2860168"/>
          </a:xfrm>
        </p:grpSpPr>
        <p:grpSp>
          <p:nvGrpSpPr>
            <p:cNvPr id="4" name="Group 3"/>
            <p:cNvGrpSpPr/>
            <p:nvPr/>
          </p:nvGrpSpPr>
          <p:grpSpPr>
            <a:xfrm>
              <a:off x="4880005" y="3689674"/>
              <a:ext cx="3598086" cy="2236831"/>
              <a:chOff x="2930020" y="2103245"/>
              <a:chExt cx="3598086" cy="2236831"/>
            </a:xfrm>
          </p:grpSpPr>
          <p:pic>
            <p:nvPicPr>
              <p:cNvPr id="5" name="Picture 4"/>
              <p:cNvPicPr>
                <a:picLocks noChangeAspect="1"/>
              </p:cNvPicPr>
              <p:nvPr/>
            </p:nvPicPr>
            <p:blipFill>
              <a:blip r:embed="rId3"/>
              <a:stretch>
                <a:fillRect/>
              </a:stretch>
            </p:blipFill>
            <p:spPr>
              <a:xfrm>
                <a:off x="3172858" y="2103245"/>
                <a:ext cx="3355248" cy="2236831"/>
              </a:xfrm>
              <a:prstGeom prst="rect">
                <a:avLst/>
              </a:prstGeom>
            </p:spPr>
          </p:pic>
          <p:pic>
            <p:nvPicPr>
              <p:cNvPr id="6" name="Picture 5"/>
              <p:cNvPicPr>
                <a:picLocks noChangeAspect="1"/>
              </p:cNvPicPr>
              <p:nvPr/>
            </p:nvPicPr>
            <p:blipFill>
              <a:blip r:embed="rId4"/>
              <a:stretch>
                <a:fillRect/>
              </a:stretch>
            </p:blipFill>
            <p:spPr>
              <a:xfrm rot="16200000">
                <a:off x="2981030" y="3170649"/>
                <a:ext cx="793775" cy="895796"/>
              </a:xfrm>
              <a:prstGeom prst="rect">
                <a:avLst/>
              </a:prstGeom>
            </p:spPr>
          </p:pic>
        </p:grpSp>
        <p:sp>
          <p:nvSpPr>
            <p:cNvPr id="3" name="TextBox 2"/>
            <p:cNvSpPr txBox="1"/>
            <p:nvPr/>
          </p:nvSpPr>
          <p:spPr>
            <a:xfrm>
              <a:off x="4733747" y="5903511"/>
              <a:ext cx="4133439" cy="646331"/>
            </a:xfrm>
            <a:prstGeom prst="rect">
              <a:avLst/>
            </a:prstGeom>
            <a:noFill/>
          </p:spPr>
          <p:txBody>
            <a:bodyPr wrap="none" rtlCol="0">
              <a:spAutoFit/>
            </a:bodyPr>
            <a:lstStyle/>
            <a:p>
              <a:r>
                <a:rPr lang="en-US" dirty="0" smtClean="0"/>
                <a:t>So you can spend less time frame-building</a:t>
              </a:r>
            </a:p>
            <a:p>
              <a:r>
                <a:rPr lang="en-US" dirty="0" smtClean="0"/>
                <a:t>And more time building rocket boosters</a:t>
              </a:r>
              <a:endParaRPr lang="en-US" dirty="0"/>
            </a:p>
          </p:txBody>
        </p:sp>
      </p:grpSp>
    </p:spTree>
    <p:extLst>
      <p:ext uri="{BB962C8B-B14F-4D97-AF65-F5344CB8AC3E}">
        <p14:creationId xmlns:p14="http://schemas.microsoft.com/office/powerpoint/2010/main" val="50842793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is Bioconductor?</a:t>
            </a:r>
            <a:endParaRPr lang="en-US" dirty="0"/>
          </a:p>
        </p:txBody>
      </p:sp>
      <p:sp>
        <p:nvSpPr>
          <p:cNvPr id="3" name="Content Placeholder 2"/>
          <p:cNvSpPr>
            <a:spLocks noGrp="1"/>
          </p:cNvSpPr>
          <p:nvPr>
            <p:ph idx="1"/>
          </p:nvPr>
        </p:nvSpPr>
        <p:spPr>
          <a:xfrm>
            <a:off x="457200" y="1600200"/>
            <a:ext cx="8229600" cy="609089"/>
          </a:xfrm>
        </p:spPr>
        <p:txBody>
          <a:bodyPr>
            <a:normAutofit/>
          </a:bodyPr>
          <a:lstStyle/>
          <a:p>
            <a:pPr marL="0" indent="0">
              <a:buNone/>
            </a:pPr>
            <a:r>
              <a:rPr lang="en-US" dirty="0" smtClean="0"/>
              <a:t>1,400 packages on a backbone of data structures</a:t>
            </a:r>
          </a:p>
        </p:txBody>
      </p:sp>
      <p:grpSp>
        <p:nvGrpSpPr>
          <p:cNvPr id="11" name="Group 10"/>
          <p:cNvGrpSpPr/>
          <p:nvPr/>
        </p:nvGrpSpPr>
        <p:grpSpPr>
          <a:xfrm>
            <a:off x="457200" y="2404666"/>
            <a:ext cx="3907853" cy="4023638"/>
            <a:chOff x="457200" y="2404666"/>
            <a:chExt cx="3907853" cy="4023638"/>
          </a:xfrm>
        </p:grpSpPr>
        <p:pic>
          <p:nvPicPr>
            <p:cNvPr id="4" name="Picture 3"/>
            <p:cNvPicPr>
              <a:picLocks noChangeAspect="1"/>
            </p:cNvPicPr>
            <p:nvPr/>
          </p:nvPicPr>
          <p:blipFill>
            <a:blip r:embed="rId3"/>
            <a:stretch>
              <a:fillRect/>
            </a:stretch>
          </p:blipFill>
          <p:spPr>
            <a:xfrm>
              <a:off x="548319" y="2404666"/>
              <a:ext cx="3142714" cy="3438863"/>
            </a:xfrm>
            <a:prstGeom prst="rect">
              <a:avLst/>
            </a:prstGeom>
          </p:spPr>
        </p:pic>
        <p:sp>
          <p:nvSpPr>
            <p:cNvPr id="5" name="TextBox 4"/>
            <p:cNvSpPr txBox="1"/>
            <p:nvPr/>
          </p:nvSpPr>
          <p:spPr>
            <a:xfrm>
              <a:off x="457200" y="5843528"/>
              <a:ext cx="3907853" cy="584776"/>
            </a:xfrm>
            <a:prstGeom prst="rect">
              <a:avLst/>
            </a:prstGeom>
            <a:noFill/>
          </p:spPr>
          <p:txBody>
            <a:bodyPr wrap="square" rtlCol="0">
              <a:spAutoFit/>
            </a:bodyPr>
            <a:lstStyle/>
            <a:p>
              <a:pPr algn="ctr"/>
              <a:r>
                <a:rPr lang="en-US" sz="1400" dirty="0" smtClean="0"/>
                <a:t>The Genomic Ranges algebra</a:t>
              </a:r>
            </a:p>
            <a:p>
              <a:pPr algn="ctr"/>
              <a:endParaRPr lang="en-US" dirty="0"/>
            </a:p>
          </p:txBody>
        </p:sp>
      </p:grpSp>
      <p:sp>
        <p:nvSpPr>
          <p:cNvPr id="7" name="TextBox 6"/>
          <p:cNvSpPr txBox="1"/>
          <p:nvPr/>
        </p:nvSpPr>
        <p:spPr>
          <a:xfrm>
            <a:off x="2848224" y="6419446"/>
            <a:ext cx="4110756" cy="400110"/>
          </a:xfrm>
          <a:prstGeom prst="rect">
            <a:avLst/>
          </a:prstGeom>
          <a:noFill/>
        </p:spPr>
        <p:txBody>
          <a:bodyPr wrap="square" rtlCol="0">
            <a:spAutoFit/>
          </a:bodyPr>
          <a:lstStyle/>
          <a:p>
            <a:r>
              <a:rPr lang="en-US" sz="1000" dirty="0"/>
              <a:t>Huber, W. </a:t>
            </a:r>
            <a:r>
              <a:rPr lang="en-US" sz="1000" i="1" dirty="0"/>
              <a:t>et al.</a:t>
            </a:r>
            <a:r>
              <a:rPr lang="en-US" sz="1000" dirty="0"/>
              <a:t> Orchestrating high-throughput genomic analysis with Bioconductor. </a:t>
            </a:r>
            <a:r>
              <a:rPr lang="en-US" sz="1000" i="1" dirty="0"/>
              <a:t>Nat. Methods</a:t>
            </a:r>
            <a:r>
              <a:rPr lang="en-US" sz="1000" dirty="0"/>
              <a:t> </a:t>
            </a:r>
            <a:r>
              <a:rPr lang="en-US" sz="1000" b="1" dirty="0"/>
              <a:t>12,</a:t>
            </a:r>
            <a:r>
              <a:rPr lang="en-US" sz="1000" dirty="0"/>
              <a:t> 115–121 (2015).</a:t>
            </a:r>
          </a:p>
        </p:txBody>
      </p:sp>
      <p:grpSp>
        <p:nvGrpSpPr>
          <p:cNvPr id="14" name="Group 13"/>
          <p:cNvGrpSpPr/>
          <p:nvPr/>
        </p:nvGrpSpPr>
        <p:grpSpPr>
          <a:xfrm>
            <a:off x="4528090" y="2404666"/>
            <a:ext cx="4170004" cy="3746640"/>
            <a:chOff x="4528090" y="2404666"/>
            <a:chExt cx="4170004" cy="3746640"/>
          </a:xfrm>
        </p:grpSpPr>
        <p:sp>
          <p:nvSpPr>
            <p:cNvPr id="9" name="TextBox 8"/>
            <p:cNvSpPr txBox="1"/>
            <p:nvPr/>
          </p:nvSpPr>
          <p:spPr>
            <a:xfrm>
              <a:off x="4528090" y="5843529"/>
              <a:ext cx="4170004" cy="307777"/>
            </a:xfrm>
            <a:prstGeom prst="rect">
              <a:avLst/>
            </a:prstGeom>
            <a:noFill/>
          </p:spPr>
          <p:txBody>
            <a:bodyPr wrap="square" rtlCol="0">
              <a:spAutoFit/>
            </a:bodyPr>
            <a:lstStyle/>
            <a:p>
              <a:pPr algn="ctr"/>
              <a:r>
                <a:rPr lang="en-US" sz="1400" dirty="0" smtClean="0"/>
                <a:t>The integrative data container </a:t>
              </a:r>
              <a:r>
                <a:rPr lang="en-US" sz="1400" i="1" dirty="0" smtClean="0"/>
                <a:t>SummarizedExperiment</a:t>
              </a:r>
              <a:endParaRPr lang="en-US" dirty="0"/>
            </a:p>
          </p:txBody>
        </p:sp>
        <p:pic>
          <p:nvPicPr>
            <p:cNvPr id="13" name="Picture 12"/>
            <p:cNvPicPr>
              <a:picLocks noChangeAspect="1"/>
            </p:cNvPicPr>
            <p:nvPr/>
          </p:nvPicPr>
          <p:blipFill>
            <a:blip r:embed="rId4"/>
            <a:stretch>
              <a:fillRect/>
            </a:stretch>
          </p:blipFill>
          <p:spPr>
            <a:xfrm>
              <a:off x="4528090" y="2404666"/>
              <a:ext cx="4158710" cy="3300651"/>
            </a:xfrm>
            <a:prstGeom prst="rect">
              <a:avLst/>
            </a:prstGeom>
          </p:spPr>
        </p:pic>
      </p:grpSp>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6434765"/>
            <a:ext cx="2712952" cy="432688"/>
          </a:xfrm>
          <a:prstGeom prst="rect">
            <a:avLst/>
          </a:prstGeom>
        </p:spPr>
      </p:pic>
      <p:pic>
        <p:nvPicPr>
          <p:cNvPr id="18" name="Picture 17"/>
          <p:cNvPicPr>
            <a:picLocks noChangeAspect="1"/>
          </p:cNvPicPr>
          <p:nvPr/>
        </p:nvPicPr>
        <p:blipFill>
          <a:blip r:embed="rId6"/>
          <a:stretch>
            <a:fillRect/>
          </a:stretch>
        </p:blipFill>
        <p:spPr>
          <a:xfrm>
            <a:off x="7748070" y="6452690"/>
            <a:ext cx="1395926" cy="401910"/>
          </a:xfrm>
          <a:prstGeom prst="rect">
            <a:avLst/>
          </a:prstGeom>
        </p:spPr>
      </p:pic>
    </p:spTree>
    <p:extLst>
      <p:ext uri="{BB962C8B-B14F-4D97-AF65-F5344CB8AC3E}">
        <p14:creationId xmlns:p14="http://schemas.microsoft.com/office/powerpoint/2010/main" val="323943114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dirty="0" smtClean="0"/>
              <a:t>Why do core classes matter to developers?</a:t>
            </a:r>
            <a:endParaRPr lang="en-US" dirty="0"/>
          </a:p>
        </p:txBody>
      </p:sp>
      <p:sp>
        <p:nvSpPr>
          <p:cNvPr id="3" name="Content Placeholder 2"/>
          <p:cNvSpPr>
            <a:spLocks noGrp="1"/>
          </p:cNvSpPr>
          <p:nvPr>
            <p:ph idx="1"/>
          </p:nvPr>
        </p:nvSpPr>
        <p:spPr>
          <a:xfrm>
            <a:off x="457200" y="1600201"/>
            <a:ext cx="8229600" cy="673100"/>
          </a:xfrm>
        </p:spPr>
        <p:txBody>
          <a:bodyPr>
            <a:normAutofit fontScale="85000" lnSpcReduction="10000"/>
          </a:bodyPr>
          <a:lstStyle/>
          <a:p>
            <a:pPr marL="0" indent="0" algn="ctr">
              <a:buNone/>
            </a:pPr>
            <a:r>
              <a:rPr lang="en-US" dirty="0" smtClean="0"/>
              <a:t>Let’s say you have a great idea for an improved bicycle</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2800" y="2679700"/>
            <a:ext cx="1950720" cy="1298448"/>
          </a:xfrm>
          <a:prstGeom prst="rect">
            <a:avLst/>
          </a:prstGeom>
        </p:spPr>
      </p:pic>
      <p:cxnSp>
        <p:nvCxnSpPr>
          <p:cNvPr id="8" name="Straight Arrow Connector 7"/>
          <p:cNvCxnSpPr/>
          <p:nvPr/>
        </p:nvCxnSpPr>
        <p:spPr>
          <a:xfrm flipV="1">
            <a:off x="2827020" y="3328923"/>
            <a:ext cx="1071880" cy="1"/>
          </a:xfrm>
          <a:prstGeom prst="straightConnector1">
            <a:avLst/>
          </a:prstGeom>
          <a:ln w="31750">
            <a:tailEnd type="triangle" w="lg" len="med"/>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5753099" y="3328922"/>
            <a:ext cx="1071880" cy="1"/>
          </a:xfrm>
          <a:prstGeom prst="straightConnector1">
            <a:avLst/>
          </a:prstGeom>
          <a:ln w="31750">
            <a:tailEnd type="triangle" w="lg" len="med"/>
          </a:ln>
        </p:spPr>
        <p:style>
          <a:lnRef idx="2">
            <a:schemeClr val="accent1"/>
          </a:lnRef>
          <a:fillRef idx="0">
            <a:schemeClr val="accent1"/>
          </a:fillRef>
          <a:effectRef idx="1">
            <a:schemeClr val="accent1"/>
          </a:effectRef>
          <a:fontRef idx="minor">
            <a:schemeClr val="tx1"/>
          </a:fontRef>
        </p:style>
      </p:cxnSp>
      <p:grpSp>
        <p:nvGrpSpPr>
          <p:cNvPr id="15" name="Group 14"/>
          <p:cNvGrpSpPr/>
          <p:nvPr/>
        </p:nvGrpSpPr>
        <p:grpSpPr>
          <a:xfrm>
            <a:off x="6398958" y="2698155"/>
            <a:ext cx="2589812" cy="2052677"/>
            <a:chOff x="6398958" y="2698155"/>
            <a:chExt cx="2589812" cy="2052677"/>
          </a:xfrm>
        </p:grpSpPr>
        <p:grpSp>
          <p:nvGrpSpPr>
            <p:cNvPr id="7" name="Group 6"/>
            <p:cNvGrpSpPr/>
            <p:nvPr/>
          </p:nvGrpSpPr>
          <p:grpSpPr>
            <a:xfrm>
              <a:off x="6398958" y="2698155"/>
              <a:ext cx="2589812" cy="2052677"/>
              <a:chOff x="6398958" y="2698155"/>
              <a:chExt cx="2589812" cy="2052677"/>
            </a:xfrm>
          </p:grpSpPr>
          <p:pic>
            <p:nvPicPr>
              <p:cNvPr id="6" name="Picture 5"/>
              <p:cNvPicPr>
                <a:picLocks noChangeAspect="1"/>
              </p:cNvPicPr>
              <p:nvPr/>
            </p:nvPicPr>
            <p:blipFill>
              <a:blip r:embed="rId4"/>
              <a:stretch>
                <a:fillRect/>
              </a:stretch>
            </p:blipFill>
            <p:spPr>
              <a:xfrm>
                <a:off x="7048500" y="2698155"/>
                <a:ext cx="1892300" cy="1261533"/>
              </a:xfrm>
              <a:prstGeom prst="rect">
                <a:avLst/>
              </a:prstGeom>
            </p:spPr>
          </p:pic>
          <p:sp>
            <p:nvSpPr>
              <p:cNvPr id="13" name="TextBox 12"/>
              <p:cNvSpPr txBox="1"/>
              <p:nvPr/>
            </p:nvSpPr>
            <p:spPr>
              <a:xfrm>
                <a:off x="6398958" y="4381500"/>
                <a:ext cx="2589812" cy="369332"/>
              </a:xfrm>
              <a:prstGeom prst="rect">
                <a:avLst/>
              </a:prstGeom>
              <a:noFill/>
            </p:spPr>
            <p:txBody>
              <a:bodyPr wrap="none" rtlCol="0">
                <a:spAutoFit/>
              </a:bodyPr>
              <a:lstStyle/>
              <a:p>
                <a:r>
                  <a:rPr lang="en-US" smtClean="0"/>
                  <a:t>New rocket-powered bike</a:t>
                </a:r>
                <a:endParaRPr lang="en-US" dirty="0"/>
              </a:p>
            </p:txBody>
          </p:sp>
        </p:grpSp>
        <p:pic>
          <p:nvPicPr>
            <p:cNvPr id="10" name="Picture 9"/>
            <p:cNvPicPr>
              <a:picLocks noChangeAspect="1"/>
            </p:cNvPicPr>
            <p:nvPr/>
          </p:nvPicPr>
          <p:blipFill>
            <a:blip r:embed="rId5"/>
            <a:stretch>
              <a:fillRect/>
            </a:stretch>
          </p:blipFill>
          <p:spPr>
            <a:xfrm rot="16200000">
              <a:off x="7073072" y="3301211"/>
              <a:ext cx="447675" cy="505213"/>
            </a:xfrm>
            <a:prstGeom prst="rect">
              <a:avLst/>
            </a:prstGeom>
          </p:spPr>
        </p:pic>
      </p:grpSp>
      <p:sp>
        <p:nvSpPr>
          <p:cNvPr id="11" name="TextBox 10"/>
          <p:cNvSpPr txBox="1"/>
          <p:nvPr/>
        </p:nvSpPr>
        <p:spPr>
          <a:xfrm>
            <a:off x="1130300" y="4381500"/>
            <a:ext cx="1032975" cy="369332"/>
          </a:xfrm>
          <a:prstGeom prst="rect">
            <a:avLst/>
          </a:prstGeom>
          <a:noFill/>
        </p:spPr>
        <p:txBody>
          <a:bodyPr wrap="none" rtlCol="0">
            <a:spAutoFit/>
          </a:bodyPr>
          <a:lstStyle/>
          <a:p>
            <a:r>
              <a:rPr lang="en-US" smtClean="0"/>
              <a:t>raw steel</a:t>
            </a:r>
            <a:endParaRPr lang="en-US"/>
          </a:p>
        </p:txBody>
      </p:sp>
      <p:grpSp>
        <p:nvGrpSpPr>
          <p:cNvPr id="14" name="Group 13"/>
          <p:cNvGrpSpPr/>
          <p:nvPr/>
        </p:nvGrpSpPr>
        <p:grpSpPr>
          <a:xfrm>
            <a:off x="3983153" y="2774092"/>
            <a:ext cx="1796417" cy="1976740"/>
            <a:chOff x="3983153" y="2774092"/>
            <a:chExt cx="1796417" cy="1976740"/>
          </a:xfrm>
        </p:grpSpPr>
        <p:pic>
          <p:nvPicPr>
            <p:cNvPr id="5" name="Picture 4"/>
            <p:cNvPicPr>
              <a:picLocks noChangeAspect="1"/>
            </p:cNvPicPr>
            <p:nvPr/>
          </p:nvPicPr>
          <p:blipFill>
            <a:blip r:embed="rId6"/>
            <a:stretch>
              <a:fillRect/>
            </a:stretch>
          </p:blipFill>
          <p:spPr>
            <a:xfrm>
              <a:off x="3983153" y="2774092"/>
              <a:ext cx="1796417" cy="1109662"/>
            </a:xfrm>
            <a:prstGeom prst="rect">
              <a:avLst/>
            </a:prstGeom>
          </p:spPr>
        </p:pic>
        <p:sp>
          <p:nvSpPr>
            <p:cNvPr id="12" name="TextBox 11"/>
            <p:cNvSpPr txBox="1"/>
            <p:nvPr/>
          </p:nvSpPr>
          <p:spPr>
            <a:xfrm>
              <a:off x="4364873" y="4381500"/>
              <a:ext cx="1281441" cy="369332"/>
            </a:xfrm>
            <a:prstGeom prst="rect">
              <a:avLst/>
            </a:prstGeom>
            <a:noFill/>
          </p:spPr>
          <p:txBody>
            <a:bodyPr wrap="none" rtlCol="0">
              <a:spAutoFit/>
            </a:bodyPr>
            <a:lstStyle/>
            <a:p>
              <a:r>
                <a:rPr lang="en-US" dirty="0"/>
                <a:t>f</a:t>
              </a:r>
              <a:r>
                <a:rPr lang="en-US" dirty="0" smtClean="0"/>
                <a:t>orge frame</a:t>
              </a:r>
              <a:endParaRPr lang="en-US" dirty="0"/>
            </a:p>
          </p:txBody>
        </p:sp>
      </p:grpSp>
      <p:sp>
        <p:nvSpPr>
          <p:cNvPr id="16" name="Content Placeholder 2"/>
          <p:cNvSpPr txBox="1">
            <a:spLocks/>
          </p:cNvSpPr>
          <p:nvPr/>
        </p:nvSpPr>
        <p:spPr>
          <a:xfrm>
            <a:off x="706120" y="5549304"/>
            <a:ext cx="8229600" cy="67310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dirty="0" smtClean="0"/>
              <a:t>What could possibly go wrong?</a:t>
            </a:r>
            <a:endParaRPr lang="en-US" dirty="0"/>
          </a:p>
        </p:txBody>
      </p:sp>
    </p:spTree>
    <p:extLst>
      <p:ext uri="{BB962C8B-B14F-4D97-AF65-F5344CB8AC3E}">
        <p14:creationId xmlns:p14="http://schemas.microsoft.com/office/powerpoint/2010/main" val="139090934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a:t>Why do core classes matter to developers?</a:t>
            </a:r>
          </a:p>
        </p:txBody>
      </p:sp>
      <p:sp>
        <p:nvSpPr>
          <p:cNvPr id="3" name="Content Placeholder 2"/>
          <p:cNvSpPr>
            <a:spLocks noGrp="1"/>
          </p:cNvSpPr>
          <p:nvPr>
            <p:ph idx="1"/>
          </p:nvPr>
        </p:nvSpPr>
        <p:spPr>
          <a:xfrm>
            <a:off x="457200" y="1600200"/>
            <a:ext cx="8686800" cy="4525963"/>
          </a:xfrm>
        </p:spPr>
        <p:txBody>
          <a:bodyPr/>
          <a:lstStyle/>
          <a:p>
            <a:r>
              <a:rPr lang="en-US" dirty="0"/>
              <a:t>What could possibly go wrong?</a:t>
            </a:r>
          </a:p>
          <a:p>
            <a:pPr lvl="1"/>
            <a:r>
              <a:rPr lang="en-US" dirty="0" smtClean="0"/>
              <a:t>Your frame has limited testing</a:t>
            </a:r>
          </a:p>
          <a:p>
            <a:pPr lvl="1"/>
            <a:endParaRPr lang="en-US" dirty="0" smtClean="0"/>
          </a:p>
          <a:p>
            <a:pPr lvl="1"/>
            <a:endParaRPr lang="en-US" dirty="0" smtClean="0"/>
          </a:p>
          <a:p>
            <a:pPr lvl="1"/>
            <a:endParaRPr lang="en-US" dirty="0"/>
          </a:p>
          <a:p>
            <a:pPr lvl="1"/>
            <a:endParaRPr lang="en-US" dirty="0" smtClean="0"/>
          </a:p>
          <a:p>
            <a:pPr lvl="1"/>
            <a:r>
              <a:rPr lang="en-US" dirty="0" smtClean="0"/>
              <a:t>Your frame lacks features you never even thought of</a:t>
            </a:r>
            <a:endParaRPr lang="en-US" dirty="0"/>
          </a:p>
        </p:txBody>
      </p:sp>
      <p:pic>
        <p:nvPicPr>
          <p:cNvPr id="4" name="Picture 3"/>
          <p:cNvPicPr>
            <a:picLocks noChangeAspect="1"/>
          </p:cNvPicPr>
          <p:nvPr/>
        </p:nvPicPr>
        <p:blipFill>
          <a:blip r:embed="rId3"/>
          <a:stretch>
            <a:fillRect/>
          </a:stretch>
        </p:blipFill>
        <p:spPr>
          <a:xfrm>
            <a:off x="3326732" y="2806700"/>
            <a:ext cx="2299368" cy="1529080"/>
          </a:xfrm>
          <a:prstGeom prst="rect">
            <a:avLst/>
          </a:prstGeom>
        </p:spPr>
      </p:pic>
      <p:grpSp>
        <p:nvGrpSpPr>
          <p:cNvPr id="18" name="Group 17"/>
          <p:cNvGrpSpPr/>
          <p:nvPr/>
        </p:nvGrpSpPr>
        <p:grpSpPr>
          <a:xfrm>
            <a:off x="4192756" y="2776513"/>
            <a:ext cx="3056006" cy="1498611"/>
            <a:chOff x="4192756" y="2776513"/>
            <a:chExt cx="3056006" cy="1498611"/>
          </a:xfrm>
        </p:grpSpPr>
        <p:cxnSp>
          <p:nvCxnSpPr>
            <p:cNvPr id="7" name="Straight Arrow Connector 6"/>
            <p:cNvCxnSpPr/>
            <p:nvPr/>
          </p:nvCxnSpPr>
          <p:spPr>
            <a:xfrm flipH="1" flipV="1">
              <a:off x="4864896" y="3520440"/>
              <a:ext cx="1397000" cy="50800"/>
            </a:xfrm>
            <a:prstGeom prst="straightConnector1">
              <a:avLst/>
            </a:prstGeom>
            <a:ln w="41275">
              <a:solidFill>
                <a:schemeClr val="tx1"/>
              </a:solidFill>
              <a:tailEnd type="triangle" w="lg" len="lg"/>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6323509" y="3340407"/>
              <a:ext cx="925253" cy="461665"/>
            </a:xfrm>
            <a:prstGeom prst="rect">
              <a:avLst/>
            </a:prstGeom>
            <a:noFill/>
          </p:spPr>
          <p:txBody>
            <a:bodyPr wrap="none" rtlCol="0">
              <a:spAutoFit/>
            </a:bodyPr>
            <a:lstStyle/>
            <a:p>
              <a:r>
                <a:rPr lang="en-US" sz="2400" dirty="0" smtClean="0"/>
                <a:t>Ouch</a:t>
              </a:r>
              <a:r>
                <a:rPr lang="en-US" sz="2000" dirty="0" smtClean="0"/>
                <a:t>!</a:t>
              </a:r>
              <a:endParaRPr lang="en-US" sz="2000" dirty="0"/>
            </a:p>
          </p:txBody>
        </p:sp>
        <p:sp>
          <p:nvSpPr>
            <p:cNvPr id="12" name="Oval 11"/>
            <p:cNvSpPr/>
            <p:nvPr/>
          </p:nvSpPr>
          <p:spPr>
            <a:xfrm rot="20700000">
              <a:off x="4192756" y="2776513"/>
              <a:ext cx="596900" cy="1498611"/>
            </a:xfrm>
            <a:prstGeom prst="ellipse">
              <a:avLst/>
            </a:prstGeom>
            <a:noFill/>
            <a:ln w="508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6" name="Picture 15"/>
          <p:cNvPicPr>
            <a:picLocks noChangeAspect="1"/>
          </p:cNvPicPr>
          <p:nvPr/>
        </p:nvPicPr>
        <p:blipFill>
          <a:blip r:embed="rId4"/>
          <a:stretch>
            <a:fillRect/>
          </a:stretch>
        </p:blipFill>
        <p:spPr>
          <a:xfrm>
            <a:off x="368300" y="5334485"/>
            <a:ext cx="2054302" cy="1316037"/>
          </a:xfrm>
          <a:prstGeom prst="rect">
            <a:avLst/>
          </a:prstGeom>
        </p:spPr>
      </p:pic>
      <p:sp>
        <p:nvSpPr>
          <p:cNvPr id="17" name="TextBox 16"/>
          <p:cNvSpPr txBox="1"/>
          <p:nvPr/>
        </p:nvSpPr>
        <p:spPr>
          <a:xfrm>
            <a:off x="2717800" y="5867414"/>
            <a:ext cx="5186484" cy="369332"/>
          </a:xfrm>
          <a:prstGeom prst="rect">
            <a:avLst/>
          </a:prstGeom>
          <a:noFill/>
        </p:spPr>
        <p:txBody>
          <a:bodyPr wrap="none" rtlCol="0">
            <a:spAutoFit/>
          </a:bodyPr>
          <a:lstStyle/>
          <a:p>
            <a:r>
              <a:rPr lang="en-US" dirty="0" smtClean="0"/>
              <a:t>Little eyelets allows users to install a rack and fenders</a:t>
            </a:r>
            <a:endParaRPr lang="en-US" dirty="0"/>
          </a:p>
        </p:txBody>
      </p:sp>
    </p:spTree>
    <p:extLst>
      <p:ext uri="{BB962C8B-B14F-4D97-AF65-F5344CB8AC3E}">
        <p14:creationId xmlns:p14="http://schemas.microsoft.com/office/powerpoint/2010/main" val="172142037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a:t>Why do core classes matter to developers?</a:t>
            </a:r>
          </a:p>
        </p:txBody>
      </p:sp>
      <p:sp>
        <p:nvSpPr>
          <p:cNvPr id="3" name="Content Placeholder 2"/>
          <p:cNvSpPr>
            <a:spLocks noGrp="1"/>
          </p:cNvSpPr>
          <p:nvPr>
            <p:ph idx="1"/>
          </p:nvPr>
        </p:nvSpPr>
        <p:spPr>
          <a:xfrm>
            <a:off x="457200" y="1600200"/>
            <a:ext cx="7975600" cy="635000"/>
          </a:xfrm>
        </p:spPr>
        <p:txBody>
          <a:bodyPr/>
          <a:lstStyle/>
          <a:p>
            <a:pPr marL="0" indent="0" algn="ctr">
              <a:buNone/>
            </a:pPr>
            <a:r>
              <a:rPr lang="en-US" dirty="0" smtClean="0"/>
              <a:t>It’s </a:t>
            </a:r>
            <a:r>
              <a:rPr lang="en-US" b="1" dirty="0" smtClean="0"/>
              <a:t>easy</a:t>
            </a:r>
            <a:r>
              <a:rPr lang="en-US" dirty="0" smtClean="0"/>
              <a:t> to define a new S4 class in R</a:t>
            </a:r>
            <a:endParaRPr lang="en-US" dirty="0"/>
          </a:p>
        </p:txBody>
      </p:sp>
      <p:sp>
        <p:nvSpPr>
          <p:cNvPr id="5" name="TextBox 4"/>
          <p:cNvSpPr txBox="1"/>
          <p:nvPr/>
        </p:nvSpPr>
        <p:spPr>
          <a:xfrm>
            <a:off x="114300" y="2435224"/>
            <a:ext cx="9283311" cy="3693319"/>
          </a:xfrm>
          <a:prstGeom prst="rect">
            <a:avLst/>
          </a:prstGeom>
          <a:noFill/>
        </p:spPr>
        <p:txBody>
          <a:bodyPr wrap="none" rtlCol="0">
            <a:spAutoFit/>
          </a:bodyPr>
          <a:lstStyle/>
          <a:p>
            <a:r>
              <a:rPr lang="en-US" dirty="0" smtClean="0">
                <a:solidFill>
                  <a:schemeClr val="accent1"/>
                </a:solidFill>
                <a:latin typeface="Courier" charset="0"/>
                <a:ea typeface="Courier" charset="0"/>
                <a:cs typeface="Courier" charset="0"/>
              </a:rPr>
              <a:t>&gt; </a:t>
            </a:r>
            <a:r>
              <a:rPr lang="en-US" dirty="0" err="1" smtClean="0">
                <a:solidFill>
                  <a:schemeClr val="accent1"/>
                </a:solidFill>
                <a:latin typeface="Courier" charset="0"/>
                <a:ea typeface="Courier" charset="0"/>
                <a:cs typeface="Courier" charset="0"/>
              </a:rPr>
              <a:t>setClass</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BicycleFrame</a:t>
            </a:r>
            <a:r>
              <a:rPr lang="en-US" dirty="0">
                <a:solidFill>
                  <a:schemeClr val="accent1"/>
                </a:solidFill>
                <a:latin typeface="Courier" charset="0"/>
                <a:ea typeface="Courier" charset="0"/>
                <a:cs typeface="Courier" charset="0"/>
              </a:rPr>
              <a:t>", </a:t>
            </a:r>
            <a:endParaRPr lang="en-US" dirty="0" smtClean="0">
              <a:solidFill>
                <a:schemeClr val="accent1"/>
              </a:solidFill>
              <a:latin typeface="Courier" charset="0"/>
              <a:ea typeface="Courier" charset="0"/>
              <a:cs typeface="Courier" charset="0"/>
            </a:endParaRPr>
          </a:p>
          <a:p>
            <a:r>
              <a:rPr lang="en-US" dirty="0" smtClean="0">
                <a:solidFill>
                  <a:schemeClr val="accent1"/>
                </a:solidFill>
                <a:latin typeface="Courier" charset="0"/>
                <a:ea typeface="Courier" charset="0"/>
                <a:cs typeface="Courier" charset="0"/>
              </a:rPr>
              <a:t>	representation(height </a:t>
            </a:r>
            <a:r>
              <a:rPr lang="en-US" dirty="0">
                <a:solidFill>
                  <a:schemeClr val="accent1"/>
                </a:solidFill>
                <a:latin typeface="Courier" charset="0"/>
                <a:ea typeface="Courier" charset="0"/>
                <a:cs typeface="Courier" charset="0"/>
              </a:rPr>
              <a:t>= "numeric", color = "character")) </a:t>
            </a:r>
            <a:endParaRPr lang="en-US" dirty="0" smtClean="0">
              <a:solidFill>
                <a:schemeClr val="accent1"/>
              </a:solidFill>
              <a:latin typeface="Courier" charset="0"/>
              <a:ea typeface="Courier" charset="0"/>
              <a:cs typeface="Courier" charset="0"/>
            </a:endParaRPr>
          </a:p>
          <a:p>
            <a:r>
              <a:rPr lang="en-US" dirty="0" smtClean="0">
                <a:solidFill>
                  <a:schemeClr val="accent1"/>
                </a:solidFill>
                <a:latin typeface="Courier" charset="0"/>
                <a:ea typeface="Courier" charset="0"/>
                <a:cs typeface="Courier" charset="0"/>
              </a:rPr>
              <a:t>&gt; </a:t>
            </a:r>
            <a:r>
              <a:rPr lang="en-US" dirty="0" err="1" smtClean="0">
                <a:solidFill>
                  <a:schemeClr val="accent1"/>
                </a:solidFill>
                <a:latin typeface="Courier" charset="0"/>
                <a:ea typeface="Courier" charset="0"/>
                <a:cs typeface="Courier" charset="0"/>
              </a:rPr>
              <a:t>my.new.frame</a:t>
            </a:r>
            <a:r>
              <a:rPr lang="en-US" dirty="0" smtClean="0">
                <a:solidFill>
                  <a:schemeClr val="accent1"/>
                </a:solidFill>
                <a:latin typeface="Courier" charset="0"/>
                <a:ea typeface="Courier" charset="0"/>
                <a:cs typeface="Courier" charset="0"/>
              </a:rPr>
              <a:t> </a:t>
            </a:r>
            <a:r>
              <a:rPr lang="en-US" dirty="0">
                <a:solidFill>
                  <a:schemeClr val="accent1"/>
                </a:solidFill>
                <a:latin typeface="Courier" charset="0"/>
                <a:ea typeface="Courier" charset="0"/>
                <a:cs typeface="Courier" charset="0"/>
              </a:rPr>
              <a:t>&lt;- new("</a:t>
            </a:r>
            <a:r>
              <a:rPr lang="en-US" dirty="0" err="1">
                <a:solidFill>
                  <a:schemeClr val="accent1"/>
                </a:solidFill>
                <a:latin typeface="Courier" charset="0"/>
                <a:ea typeface="Courier" charset="0"/>
                <a:cs typeface="Courier" charset="0"/>
              </a:rPr>
              <a:t>BicycleFrame</a:t>
            </a:r>
            <a:r>
              <a:rPr lang="en-US" dirty="0">
                <a:solidFill>
                  <a:schemeClr val="accent1"/>
                </a:solidFill>
                <a:latin typeface="Courier" charset="0"/>
                <a:ea typeface="Courier" charset="0"/>
                <a:cs typeface="Courier" charset="0"/>
              </a:rPr>
              <a:t>", height = 31, color = "red") </a:t>
            </a:r>
            <a:endParaRPr lang="en-US" dirty="0" smtClean="0">
              <a:solidFill>
                <a:schemeClr val="accent1"/>
              </a:solidFill>
              <a:latin typeface="Courier" charset="0"/>
              <a:ea typeface="Courier" charset="0"/>
              <a:cs typeface="Courier" charset="0"/>
            </a:endParaRPr>
          </a:p>
          <a:p>
            <a:r>
              <a:rPr lang="en-US" dirty="0" smtClean="0">
                <a:solidFill>
                  <a:schemeClr val="accent1"/>
                </a:solidFill>
                <a:latin typeface="Courier" charset="0"/>
                <a:ea typeface="Courier" charset="0"/>
                <a:cs typeface="Courier" charset="0"/>
              </a:rPr>
              <a:t>&gt; </a:t>
            </a:r>
            <a:r>
              <a:rPr lang="en-US" dirty="0" err="1" smtClean="0">
                <a:solidFill>
                  <a:schemeClr val="accent1"/>
                </a:solidFill>
                <a:latin typeface="Courier" charset="0"/>
                <a:ea typeface="Courier" charset="0"/>
                <a:cs typeface="Courier" charset="0"/>
              </a:rPr>
              <a:t>my.new.frame</a:t>
            </a:r>
            <a:r>
              <a:rPr lang="en-US" dirty="0" smtClean="0">
                <a:solidFill>
                  <a:schemeClr val="accent1"/>
                </a:solidFill>
                <a:latin typeface="Courier" charset="0"/>
                <a:ea typeface="Courier" charset="0"/>
                <a:cs typeface="Courier" charset="0"/>
              </a:rPr>
              <a:t> </a:t>
            </a:r>
          </a:p>
          <a:p>
            <a:endParaRPr lang="en-US" dirty="0" smtClean="0">
              <a:solidFill>
                <a:schemeClr val="accent1"/>
              </a:solidFill>
              <a:latin typeface="Courier" charset="0"/>
              <a:ea typeface="Courier" charset="0"/>
              <a:cs typeface="Courier" charset="0"/>
            </a:endParaRPr>
          </a:p>
          <a:p>
            <a:r>
              <a:rPr lang="en-US" dirty="0" smtClean="0">
                <a:latin typeface="Courier" charset="0"/>
                <a:ea typeface="Courier" charset="0"/>
                <a:cs typeface="Courier" charset="0"/>
              </a:rPr>
              <a:t>An </a:t>
            </a:r>
            <a:r>
              <a:rPr lang="en-US" dirty="0">
                <a:latin typeface="Courier" charset="0"/>
                <a:ea typeface="Courier" charset="0"/>
                <a:cs typeface="Courier" charset="0"/>
              </a:rPr>
              <a:t>object of class "</a:t>
            </a:r>
            <a:r>
              <a:rPr lang="en-US" dirty="0" err="1" smtClean="0">
                <a:latin typeface="Courier" charset="0"/>
                <a:ea typeface="Courier" charset="0"/>
                <a:cs typeface="Courier" charset="0"/>
              </a:rPr>
              <a:t>BicycleFrame</a:t>
            </a:r>
            <a:r>
              <a:rPr lang="en-US" dirty="0" smtClean="0">
                <a:latin typeface="Courier" charset="0"/>
                <a:ea typeface="Courier" charset="0"/>
                <a:cs typeface="Courier" charset="0"/>
              </a:rPr>
              <a:t>"</a:t>
            </a:r>
          </a:p>
          <a:p>
            <a:r>
              <a:rPr lang="en-US" dirty="0" smtClean="0">
                <a:latin typeface="Courier" charset="0"/>
                <a:ea typeface="Courier" charset="0"/>
                <a:cs typeface="Courier" charset="0"/>
              </a:rPr>
              <a:t>Slot </a:t>
            </a:r>
            <a:r>
              <a:rPr lang="en-US" dirty="0">
                <a:latin typeface="Courier" charset="0"/>
                <a:ea typeface="Courier" charset="0"/>
                <a:cs typeface="Courier" charset="0"/>
              </a:rPr>
              <a:t>"height": </a:t>
            </a:r>
            <a:endParaRPr lang="en-US" dirty="0" smtClean="0">
              <a:latin typeface="Courier" charset="0"/>
              <a:ea typeface="Courier" charset="0"/>
              <a:cs typeface="Courier" charset="0"/>
            </a:endParaRPr>
          </a:p>
          <a:p>
            <a:r>
              <a:rPr lang="en-US" dirty="0" smtClean="0">
                <a:latin typeface="Courier" charset="0"/>
                <a:ea typeface="Courier" charset="0"/>
                <a:cs typeface="Courier" charset="0"/>
              </a:rPr>
              <a:t>[</a:t>
            </a:r>
            <a:r>
              <a:rPr lang="en-US" dirty="0">
                <a:latin typeface="Courier" charset="0"/>
                <a:ea typeface="Courier" charset="0"/>
                <a:cs typeface="Courier" charset="0"/>
              </a:rPr>
              <a:t>1] 31 </a:t>
            </a:r>
            <a:endParaRPr lang="en-US" dirty="0" smtClean="0">
              <a:latin typeface="Courier" charset="0"/>
              <a:ea typeface="Courier" charset="0"/>
              <a:cs typeface="Courier" charset="0"/>
            </a:endParaRPr>
          </a:p>
          <a:p>
            <a:endParaRPr lang="en-US" dirty="0" smtClean="0">
              <a:latin typeface="Courier" charset="0"/>
              <a:ea typeface="Courier" charset="0"/>
              <a:cs typeface="Courier" charset="0"/>
            </a:endParaRPr>
          </a:p>
          <a:p>
            <a:r>
              <a:rPr lang="en-US" dirty="0" smtClean="0">
                <a:latin typeface="Courier" charset="0"/>
                <a:ea typeface="Courier" charset="0"/>
                <a:cs typeface="Courier" charset="0"/>
              </a:rPr>
              <a:t>Slot </a:t>
            </a:r>
            <a:r>
              <a:rPr lang="en-US" dirty="0">
                <a:latin typeface="Courier" charset="0"/>
                <a:ea typeface="Courier" charset="0"/>
                <a:cs typeface="Courier" charset="0"/>
              </a:rPr>
              <a:t>"color": </a:t>
            </a:r>
            <a:endParaRPr lang="en-US" dirty="0" smtClean="0">
              <a:latin typeface="Courier" charset="0"/>
              <a:ea typeface="Courier" charset="0"/>
              <a:cs typeface="Courier" charset="0"/>
            </a:endParaRPr>
          </a:p>
          <a:p>
            <a:r>
              <a:rPr lang="en-US" dirty="0" smtClean="0">
                <a:latin typeface="Courier" charset="0"/>
                <a:ea typeface="Courier" charset="0"/>
                <a:cs typeface="Courier" charset="0"/>
              </a:rPr>
              <a:t>[</a:t>
            </a:r>
            <a:r>
              <a:rPr lang="en-US" dirty="0">
                <a:latin typeface="Courier" charset="0"/>
                <a:ea typeface="Courier" charset="0"/>
                <a:cs typeface="Courier" charset="0"/>
              </a:rPr>
              <a:t>1] "</a:t>
            </a:r>
            <a:r>
              <a:rPr lang="en-US" dirty="0" smtClean="0">
                <a:latin typeface="Courier" charset="0"/>
                <a:ea typeface="Courier" charset="0"/>
                <a:cs typeface="Courier" charset="0"/>
              </a:rPr>
              <a:t>red”</a:t>
            </a:r>
          </a:p>
          <a:p>
            <a:endParaRPr lang="en-US" dirty="0" smtClean="0">
              <a:latin typeface="Courier" charset="0"/>
              <a:ea typeface="Courier" charset="0"/>
              <a:cs typeface="Courier" charset="0"/>
            </a:endParaRPr>
          </a:p>
          <a:p>
            <a:r>
              <a:rPr lang="en-US" dirty="0" smtClean="0">
                <a:latin typeface="Courier" charset="0"/>
                <a:ea typeface="Courier" charset="0"/>
                <a:cs typeface="Courier" charset="0"/>
              </a:rPr>
              <a:t>&gt; </a:t>
            </a:r>
            <a:endParaRPr lang="en-US" dirty="0">
              <a:latin typeface="Courier" charset="0"/>
              <a:ea typeface="Courier" charset="0"/>
              <a:cs typeface="Courier" charset="0"/>
            </a:endParaRPr>
          </a:p>
        </p:txBody>
      </p:sp>
      <p:sp>
        <p:nvSpPr>
          <p:cNvPr id="13" name="Content Placeholder 2"/>
          <p:cNvSpPr txBox="1">
            <a:spLocks/>
          </p:cNvSpPr>
          <p:nvPr/>
        </p:nvSpPr>
        <p:spPr>
          <a:xfrm>
            <a:off x="114300" y="5600700"/>
            <a:ext cx="9029700" cy="1257300"/>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dirty="0" smtClean="0"/>
              <a:t>However, it’s </a:t>
            </a:r>
            <a:r>
              <a:rPr lang="en-US" b="1" dirty="0" smtClean="0"/>
              <a:t>very difficult </a:t>
            </a:r>
            <a:r>
              <a:rPr lang="en-US" dirty="0" smtClean="0"/>
              <a:t>to define a</a:t>
            </a:r>
          </a:p>
          <a:p>
            <a:pPr marL="0" indent="0" algn="ctr">
              <a:buNone/>
            </a:pPr>
            <a:r>
              <a:rPr lang="en-US" u="sng" dirty="0" smtClean="0"/>
              <a:t>robust and flexible</a:t>
            </a:r>
            <a:r>
              <a:rPr lang="en-US" dirty="0" smtClean="0"/>
              <a:t> data class for genomic data analysis</a:t>
            </a:r>
            <a:endParaRPr lang="en-US" dirty="0"/>
          </a:p>
        </p:txBody>
      </p:sp>
    </p:spTree>
    <p:extLst>
      <p:ext uri="{BB962C8B-B14F-4D97-AF65-F5344CB8AC3E}">
        <p14:creationId xmlns:p14="http://schemas.microsoft.com/office/powerpoint/2010/main" val="139229285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a:t>Why do core classes matter to developers?</a:t>
            </a:r>
          </a:p>
        </p:txBody>
      </p:sp>
      <p:sp>
        <p:nvSpPr>
          <p:cNvPr id="5" name="TextBox 4"/>
          <p:cNvSpPr txBox="1"/>
          <p:nvPr/>
        </p:nvSpPr>
        <p:spPr>
          <a:xfrm>
            <a:off x="1812270" y="2739537"/>
            <a:ext cx="5519460" cy="2308324"/>
          </a:xfrm>
          <a:prstGeom prst="rect">
            <a:avLst/>
          </a:prstGeom>
          <a:noFill/>
        </p:spPr>
        <p:txBody>
          <a:bodyPr wrap="none" rtlCol="0">
            <a:spAutoFit/>
          </a:bodyPr>
          <a:lstStyle/>
          <a:p>
            <a:r>
              <a:rPr lang="en-US" dirty="0" err="1" smtClean="0">
                <a:solidFill>
                  <a:schemeClr val="accent1"/>
                </a:solidFill>
                <a:latin typeface="Courier" charset="0"/>
                <a:ea typeface="Courier" charset="0"/>
                <a:cs typeface="Courier" charset="0"/>
              </a:rPr>
              <a:t>setClass</a:t>
            </a:r>
            <a:r>
              <a:rPr lang="en-US" dirty="0" smtClean="0">
                <a:solidFill>
                  <a:schemeClr val="accent1"/>
                </a:solidFill>
                <a:latin typeface="Courier" charset="0"/>
                <a:ea typeface="Courier" charset="0"/>
                <a:cs typeface="Courier" charset="0"/>
              </a:rPr>
              <a:t>(Class</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phyloseq</a:t>
            </a:r>
            <a:r>
              <a:rPr lang="en-US" dirty="0">
                <a:solidFill>
                  <a:schemeClr val="accent1"/>
                </a:solidFill>
                <a:latin typeface="Courier" charset="0"/>
                <a:ea typeface="Courier" charset="0"/>
                <a:cs typeface="Courier" charset="0"/>
              </a:rPr>
              <a:t>", </a:t>
            </a:r>
          </a:p>
          <a:p>
            <a:r>
              <a:rPr lang="en-US" dirty="0" smtClean="0">
                <a:solidFill>
                  <a:schemeClr val="accent1"/>
                </a:solidFill>
                <a:latin typeface="Courier" charset="0"/>
                <a:ea typeface="Courier" charset="0"/>
                <a:cs typeface="Courier" charset="0"/>
              </a:rPr>
              <a:t>	representation=representation</a:t>
            </a:r>
            <a:r>
              <a:rPr lang="en-US" dirty="0">
                <a:solidFill>
                  <a:schemeClr val="accent1"/>
                </a:solidFill>
                <a:latin typeface="Courier" charset="0"/>
                <a:ea typeface="Courier" charset="0"/>
                <a:cs typeface="Courier" charset="0"/>
              </a:rPr>
              <a:t>(</a:t>
            </a:r>
          </a:p>
          <a:p>
            <a:r>
              <a:rPr lang="en-US" dirty="0" smtClean="0">
                <a:solidFill>
                  <a:schemeClr val="accent1"/>
                </a:solidFill>
                <a:latin typeface="Courier" charset="0"/>
                <a:ea typeface="Courier" charset="0"/>
                <a:cs typeface="Courier" charset="0"/>
              </a:rPr>
              <a:t>		</a:t>
            </a:r>
            <a:r>
              <a:rPr lang="en-US" dirty="0" err="1" smtClean="0">
                <a:solidFill>
                  <a:schemeClr val="accent1"/>
                </a:solidFill>
                <a:latin typeface="Courier" charset="0"/>
                <a:ea typeface="Courier" charset="0"/>
                <a:cs typeface="Courier" charset="0"/>
              </a:rPr>
              <a:t>otu_table</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otu_tableOrNULL</a:t>
            </a:r>
            <a:r>
              <a:rPr lang="en-US" dirty="0">
                <a:solidFill>
                  <a:schemeClr val="accent1"/>
                </a:solidFill>
                <a:latin typeface="Courier" charset="0"/>
                <a:ea typeface="Courier" charset="0"/>
                <a:cs typeface="Courier" charset="0"/>
              </a:rPr>
              <a:t>",</a:t>
            </a:r>
          </a:p>
          <a:p>
            <a:r>
              <a:rPr lang="en-US" dirty="0" smtClean="0">
                <a:solidFill>
                  <a:schemeClr val="accent1"/>
                </a:solidFill>
                <a:latin typeface="Courier" charset="0"/>
                <a:ea typeface="Courier" charset="0"/>
                <a:cs typeface="Courier" charset="0"/>
              </a:rPr>
              <a:t>		</a:t>
            </a:r>
            <a:r>
              <a:rPr lang="en-US" dirty="0" err="1" smtClean="0">
                <a:solidFill>
                  <a:schemeClr val="accent1"/>
                </a:solidFill>
                <a:latin typeface="Courier" charset="0"/>
                <a:ea typeface="Courier" charset="0"/>
                <a:cs typeface="Courier" charset="0"/>
              </a:rPr>
              <a:t>tax_table</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taxonomyTableOrNULL</a:t>
            </a:r>
            <a:r>
              <a:rPr lang="en-US" dirty="0">
                <a:solidFill>
                  <a:schemeClr val="accent1"/>
                </a:solidFill>
                <a:latin typeface="Courier" charset="0"/>
                <a:ea typeface="Courier" charset="0"/>
                <a:cs typeface="Courier" charset="0"/>
              </a:rPr>
              <a:t>",</a:t>
            </a:r>
          </a:p>
          <a:p>
            <a:r>
              <a:rPr lang="en-US" dirty="0" smtClean="0">
                <a:solidFill>
                  <a:schemeClr val="accent1"/>
                </a:solidFill>
                <a:latin typeface="Courier" charset="0"/>
                <a:ea typeface="Courier" charset="0"/>
                <a:cs typeface="Courier" charset="0"/>
              </a:rPr>
              <a:t>		</a:t>
            </a:r>
            <a:r>
              <a:rPr lang="en-US" dirty="0" err="1" smtClean="0">
                <a:solidFill>
                  <a:schemeClr val="accent1"/>
                </a:solidFill>
                <a:latin typeface="Courier" charset="0"/>
                <a:ea typeface="Courier" charset="0"/>
                <a:cs typeface="Courier" charset="0"/>
              </a:rPr>
              <a:t>sam_data</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sample_dataOrNULL</a:t>
            </a:r>
            <a:r>
              <a:rPr lang="en-US" dirty="0">
                <a:solidFill>
                  <a:schemeClr val="accent1"/>
                </a:solidFill>
                <a:latin typeface="Courier" charset="0"/>
                <a:ea typeface="Courier" charset="0"/>
                <a:cs typeface="Courier" charset="0"/>
              </a:rPr>
              <a:t>",</a:t>
            </a:r>
          </a:p>
          <a:p>
            <a:r>
              <a:rPr lang="en-US" dirty="0" smtClean="0">
                <a:solidFill>
                  <a:schemeClr val="accent1"/>
                </a:solidFill>
                <a:latin typeface="Courier" charset="0"/>
                <a:ea typeface="Courier" charset="0"/>
                <a:cs typeface="Courier" charset="0"/>
              </a:rPr>
              <a:t>		</a:t>
            </a:r>
            <a:r>
              <a:rPr lang="en-US" dirty="0" err="1" smtClean="0">
                <a:solidFill>
                  <a:schemeClr val="accent1"/>
                </a:solidFill>
                <a:latin typeface="Courier" charset="0"/>
                <a:ea typeface="Courier" charset="0"/>
                <a:cs typeface="Courier" charset="0"/>
              </a:rPr>
              <a:t>phy_tree</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phyloOrNULL</a:t>
            </a:r>
            <a:r>
              <a:rPr lang="en-US" dirty="0">
                <a:solidFill>
                  <a:schemeClr val="accent1"/>
                </a:solidFill>
                <a:latin typeface="Courier" charset="0"/>
                <a:ea typeface="Courier" charset="0"/>
                <a:cs typeface="Courier" charset="0"/>
              </a:rPr>
              <a:t>",</a:t>
            </a:r>
          </a:p>
          <a:p>
            <a:r>
              <a:rPr lang="en-US" dirty="0" smtClean="0">
                <a:solidFill>
                  <a:schemeClr val="accent1"/>
                </a:solidFill>
                <a:latin typeface="Courier" charset="0"/>
                <a:ea typeface="Courier" charset="0"/>
                <a:cs typeface="Courier" charset="0"/>
              </a:rPr>
              <a:t>		</a:t>
            </a:r>
            <a:r>
              <a:rPr lang="en-US" dirty="0" err="1" smtClean="0">
                <a:solidFill>
                  <a:schemeClr val="accent1"/>
                </a:solidFill>
                <a:latin typeface="Courier" charset="0"/>
                <a:ea typeface="Courier" charset="0"/>
                <a:cs typeface="Courier" charset="0"/>
              </a:rPr>
              <a:t>refseq</a:t>
            </a:r>
            <a:r>
              <a:rPr lang="en-US" dirty="0" smtClean="0">
                <a:solidFill>
                  <a:schemeClr val="accent1"/>
                </a:solidFill>
                <a:latin typeface="Courier" charset="0"/>
                <a:ea typeface="Courier" charset="0"/>
                <a:cs typeface="Courier" charset="0"/>
              </a:rPr>
              <a:t> </a:t>
            </a:r>
            <a:r>
              <a:rPr lang="en-US" dirty="0">
                <a:solidFill>
                  <a:schemeClr val="accent1"/>
                </a:solidFill>
                <a:latin typeface="Courier" charset="0"/>
                <a:ea typeface="Courier" charset="0"/>
                <a:cs typeface="Courier" charset="0"/>
              </a:rPr>
              <a:t>= "</a:t>
            </a:r>
            <a:r>
              <a:rPr lang="en-US" dirty="0" err="1">
                <a:solidFill>
                  <a:schemeClr val="accent1"/>
                </a:solidFill>
                <a:latin typeface="Courier" charset="0"/>
                <a:ea typeface="Courier" charset="0"/>
                <a:cs typeface="Courier" charset="0"/>
              </a:rPr>
              <a:t>XStringSetOrNULL</a:t>
            </a:r>
            <a:r>
              <a:rPr lang="en-US" dirty="0" smtClean="0">
                <a:solidFill>
                  <a:schemeClr val="accent1"/>
                </a:solidFill>
                <a:latin typeface="Courier" charset="0"/>
                <a:ea typeface="Courier" charset="0"/>
                <a:cs typeface="Courier" charset="0"/>
              </a:rPr>
              <a:t>")</a:t>
            </a:r>
            <a:endParaRPr lang="en-US" dirty="0">
              <a:solidFill>
                <a:schemeClr val="accent1"/>
              </a:solidFill>
              <a:latin typeface="Courier" charset="0"/>
              <a:ea typeface="Courier" charset="0"/>
              <a:cs typeface="Courier" charset="0"/>
            </a:endParaRPr>
          </a:p>
          <a:p>
            <a:r>
              <a:rPr lang="en-US" dirty="0" smtClean="0">
                <a:solidFill>
                  <a:schemeClr val="accent1"/>
                </a:solidFill>
                <a:latin typeface="Courier" charset="0"/>
                <a:ea typeface="Courier" charset="0"/>
                <a:cs typeface="Courier" charset="0"/>
              </a:rPr>
              <a:t>)</a:t>
            </a:r>
            <a:endParaRPr lang="en-US" dirty="0">
              <a:solidFill>
                <a:schemeClr val="accent1"/>
              </a:solidFill>
              <a:latin typeface="Courier" charset="0"/>
              <a:ea typeface="Courier" charset="0"/>
              <a:cs typeface="Courier" charset="0"/>
            </a:endParaRPr>
          </a:p>
        </p:txBody>
      </p:sp>
      <p:sp>
        <p:nvSpPr>
          <p:cNvPr id="4" name="Content Placeholder 3"/>
          <p:cNvSpPr>
            <a:spLocks noGrp="1"/>
          </p:cNvSpPr>
          <p:nvPr>
            <p:ph idx="1"/>
          </p:nvPr>
        </p:nvSpPr>
        <p:spPr>
          <a:xfrm>
            <a:off x="457200" y="1600201"/>
            <a:ext cx="8229600" cy="723900"/>
          </a:xfrm>
        </p:spPr>
        <p:txBody>
          <a:bodyPr/>
          <a:lstStyle/>
          <a:p>
            <a:pPr marL="0" indent="0" algn="ctr">
              <a:buNone/>
            </a:pPr>
            <a:r>
              <a:rPr lang="en-US" dirty="0" smtClean="0"/>
              <a:t>From </a:t>
            </a:r>
            <a:r>
              <a:rPr lang="en-US" i="1" dirty="0" err="1" smtClean="0"/>
              <a:t>phyloseq</a:t>
            </a:r>
            <a:r>
              <a:rPr lang="en-US" dirty="0" smtClean="0"/>
              <a:t> Bioconductor package</a:t>
            </a:r>
            <a:endParaRPr lang="en-US" dirty="0"/>
          </a:p>
        </p:txBody>
      </p:sp>
      <p:sp>
        <p:nvSpPr>
          <p:cNvPr id="11" name="Content Placeholder 3"/>
          <p:cNvSpPr txBox="1">
            <a:spLocks/>
          </p:cNvSpPr>
          <p:nvPr/>
        </p:nvSpPr>
        <p:spPr>
          <a:xfrm>
            <a:off x="457200" y="5463296"/>
            <a:ext cx="8229600" cy="1058689"/>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dirty="0" smtClean="0"/>
              <a:t>Does not contain any base class</a:t>
            </a:r>
          </a:p>
          <a:p>
            <a:pPr marL="0" indent="0" algn="ctr">
              <a:buFont typeface="Arial"/>
              <a:buNone/>
            </a:pPr>
            <a:r>
              <a:rPr lang="en-US" dirty="0" smtClean="0"/>
              <a:t>It is a list with elements of defined class</a:t>
            </a:r>
            <a:endParaRPr lang="en-US" dirty="0"/>
          </a:p>
        </p:txBody>
      </p:sp>
    </p:spTree>
    <p:extLst>
      <p:ext uri="{BB962C8B-B14F-4D97-AF65-F5344CB8AC3E}">
        <p14:creationId xmlns:p14="http://schemas.microsoft.com/office/powerpoint/2010/main" val="48655406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a:t>Why do core classes matter to developers?</a:t>
            </a:r>
          </a:p>
        </p:txBody>
      </p:sp>
      <p:sp>
        <p:nvSpPr>
          <p:cNvPr id="5" name="TextBox 4"/>
          <p:cNvSpPr txBox="1"/>
          <p:nvPr/>
        </p:nvSpPr>
        <p:spPr>
          <a:xfrm>
            <a:off x="1377856" y="2970912"/>
            <a:ext cx="6388287" cy="1200329"/>
          </a:xfrm>
          <a:prstGeom prst="rect">
            <a:avLst/>
          </a:prstGeom>
          <a:noFill/>
        </p:spPr>
        <p:txBody>
          <a:bodyPr wrap="none" rtlCol="0">
            <a:spAutoFit/>
          </a:bodyPr>
          <a:lstStyle/>
          <a:p>
            <a:r>
              <a:rPr lang="en-US" dirty="0" err="1">
                <a:solidFill>
                  <a:schemeClr val="accent1"/>
                </a:solidFill>
                <a:latin typeface="Courier" charset="0"/>
                <a:ea typeface="Courier" charset="0"/>
                <a:cs typeface="Courier" charset="0"/>
              </a:rPr>
              <a:t>setClass</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MRexperiment</a:t>
            </a:r>
            <a:r>
              <a:rPr lang="en-US" dirty="0">
                <a:solidFill>
                  <a:schemeClr val="accent1"/>
                </a:solidFill>
                <a:latin typeface="Courier" charset="0"/>
                <a:ea typeface="Courier" charset="0"/>
                <a:cs typeface="Courier" charset="0"/>
              </a:rPr>
              <a:t>", </a:t>
            </a:r>
            <a:r>
              <a:rPr lang="en-US" b="1" dirty="0">
                <a:solidFill>
                  <a:schemeClr val="accent1"/>
                </a:solidFill>
                <a:latin typeface="Courier" charset="0"/>
                <a:ea typeface="Courier" charset="0"/>
                <a:cs typeface="Courier" charset="0"/>
              </a:rPr>
              <a:t>contains=c("eSet")</a:t>
            </a:r>
            <a:r>
              <a:rPr lang="en-US" dirty="0">
                <a:solidFill>
                  <a:schemeClr val="accent1"/>
                </a:solidFill>
                <a:latin typeface="Courier" charset="0"/>
                <a:ea typeface="Courier" charset="0"/>
                <a:cs typeface="Courier" charset="0"/>
              </a:rPr>
              <a:t>, </a:t>
            </a:r>
            <a:endParaRPr lang="en-US" dirty="0" smtClean="0">
              <a:solidFill>
                <a:schemeClr val="accent1"/>
              </a:solidFill>
              <a:latin typeface="Courier" charset="0"/>
              <a:ea typeface="Courier" charset="0"/>
              <a:cs typeface="Courier" charset="0"/>
            </a:endParaRPr>
          </a:p>
          <a:p>
            <a:r>
              <a:rPr lang="en-US" dirty="0" smtClean="0">
                <a:solidFill>
                  <a:schemeClr val="accent1"/>
                </a:solidFill>
                <a:latin typeface="Courier" charset="0"/>
                <a:ea typeface="Courier" charset="0"/>
                <a:cs typeface="Courier" charset="0"/>
              </a:rPr>
              <a:t>	representation=representation(</a:t>
            </a:r>
          </a:p>
          <a:p>
            <a:r>
              <a:rPr lang="en-US" dirty="0" smtClean="0">
                <a:solidFill>
                  <a:schemeClr val="accent1"/>
                </a:solidFill>
                <a:latin typeface="Courier" charset="0"/>
                <a:ea typeface="Courier" charset="0"/>
                <a:cs typeface="Courier" charset="0"/>
              </a:rPr>
              <a:t>		</a:t>
            </a:r>
            <a:r>
              <a:rPr lang="en-US" dirty="0" err="1" smtClean="0">
                <a:solidFill>
                  <a:schemeClr val="accent1"/>
                </a:solidFill>
                <a:latin typeface="Courier" charset="0"/>
                <a:ea typeface="Courier" charset="0"/>
                <a:cs typeface="Courier" charset="0"/>
              </a:rPr>
              <a:t>expSummary</a:t>
            </a:r>
            <a:r>
              <a:rPr lang="en-US" dirty="0" smtClean="0">
                <a:solidFill>
                  <a:schemeClr val="accent1"/>
                </a:solidFill>
                <a:latin typeface="Courier" charset="0"/>
                <a:ea typeface="Courier" charset="0"/>
                <a:cs typeface="Courier" charset="0"/>
              </a:rPr>
              <a:t> </a:t>
            </a:r>
            <a:r>
              <a:rPr lang="en-US" dirty="0">
                <a:solidFill>
                  <a:schemeClr val="accent1"/>
                </a:solidFill>
                <a:latin typeface="Courier" charset="0"/>
                <a:ea typeface="Courier" charset="0"/>
                <a:cs typeface="Courier" charset="0"/>
              </a:rPr>
              <a:t>= "environment</a:t>
            </a:r>
            <a:r>
              <a:rPr lang="en-US" dirty="0" smtClean="0">
                <a:solidFill>
                  <a:schemeClr val="accent1"/>
                </a:solidFill>
                <a:latin typeface="Courier" charset="0"/>
                <a:ea typeface="Courier" charset="0"/>
                <a:cs typeface="Courier" charset="0"/>
              </a:rPr>
              <a:t>"))</a:t>
            </a:r>
          </a:p>
          <a:p>
            <a:r>
              <a:rPr lang="en-US" dirty="0" smtClean="0">
                <a:solidFill>
                  <a:schemeClr val="accent1"/>
                </a:solidFill>
                <a:latin typeface="Courier" charset="0"/>
                <a:ea typeface="Courier" charset="0"/>
                <a:cs typeface="Courier" charset="0"/>
              </a:rPr>
              <a:t>)</a:t>
            </a:r>
            <a:endParaRPr lang="en-US" dirty="0">
              <a:solidFill>
                <a:schemeClr val="accent1"/>
              </a:solidFill>
              <a:latin typeface="Courier" charset="0"/>
              <a:ea typeface="Courier" charset="0"/>
              <a:cs typeface="Courier" charset="0"/>
            </a:endParaRPr>
          </a:p>
        </p:txBody>
      </p:sp>
      <p:sp>
        <p:nvSpPr>
          <p:cNvPr id="4" name="Content Placeholder 3"/>
          <p:cNvSpPr>
            <a:spLocks noGrp="1"/>
          </p:cNvSpPr>
          <p:nvPr>
            <p:ph idx="1"/>
          </p:nvPr>
        </p:nvSpPr>
        <p:spPr>
          <a:xfrm>
            <a:off x="457200" y="1600201"/>
            <a:ext cx="8229600" cy="723900"/>
          </a:xfrm>
        </p:spPr>
        <p:txBody>
          <a:bodyPr>
            <a:normAutofit fontScale="92500"/>
          </a:bodyPr>
          <a:lstStyle/>
          <a:p>
            <a:pPr marL="0" indent="0">
              <a:buNone/>
            </a:pPr>
            <a:r>
              <a:rPr lang="en-US" dirty="0" smtClean="0"/>
              <a:t>From the </a:t>
            </a:r>
            <a:r>
              <a:rPr lang="en-US" i="1" dirty="0" err="1" smtClean="0"/>
              <a:t>metagenomeSeq</a:t>
            </a:r>
            <a:r>
              <a:rPr lang="en-US" i="1" dirty="0" smtClean="0"/>
              <a:t> </a:t>
            </a:r>
            <a:r>
              <a:rPr lang="en-US" dirty="0" smtClean="0"/>
              <a:t>Bioconductor package</a:t>
            </a:r>
            <a:endParaRPr lang="en-US" dirty="0"/>
          </a:p>
        </p:txBody>
      </p:sp>
      <p:sp>
        <p:nvSpPr>
          <p:cNvPr id="10" name="Content Placeholder 3"/>
          <p:cNvSpPr txBox="1">
            <a:spLocks/>
          </p:cNvSpPr>
          <p:nvPr/>
        </p:nvSpPr>
        <p:spPr>
          <a:xfrm>
            <a:off x="457200" y="5077704"/>
            <a:ext cx="8229600" cy="1130299"/>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dirty="0" smtClean="0"/>
              <a:t>Contains the </a:t>
            </a:r>
            <a:r>
              <a:rPr lang="en-US" b="1" dirty="0" smtClean="0"/>
              <a:t>eSet</a:t>
            </a:r>
            <a:r>
              <a:rPr lang="en-US" dirty="0" smtClean="0"/>
              <a:t> base virtual class</a:t>
            </a:r>
          </a:p>
          <a:p>
            <a:pPr marL="0" indent="0" algn="ctr">
              <a:buFont typeface="Arial"/>
              <a:buNone/>
            </a:pPr>
            <a:r>
              <a:rPr lang="en-US" dirty="0" smtClean="0"/>
              <a:t>(since outdated by SummarizedExperiment)</a:t>
            </a:r>
            <a:endParaRPr lang="en-US" dirty="0"/>
          </a:p>
        </p:txBody>
      </p:sp>
    </p:spTree>
    <p:extLst>
      <p:ext uri="{BB962C8B-B14F-4D97-AF65-F5344CB8AC3E}">
        <p14:creationId xmlns:p14="http://schemas.microsoft.com/office/powerpoint/2010/main" val="86301217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Live demo</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09355977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“core” classes?</a:t>
            </a:r>
            <a:endParaRPr lang="en-US" dirty="0"/>
          </a:p>
        </p:txBody>
      </p:sp>
      <p:sp>
        <p:nvSpPr>
          <p:cNvPr id="3" name="Content Placeholder 2"/>
          <p:cNvSpPr>
            <a:spLocks noGrp="1"/>
          </p:cNvSpPr>
          <p:nvPr>
            <p:ph idx="1"/>
          </p:nvPr>
        </p:nvSpPr>
        <p:spPr/>
        <p:txBody>
          <a:bodyPr>
            <a:normAutofit fontScale="62500" lnSpcReduction="20000"/>
          </a:bodyPr>
          <a:lstStyle/>
          <a:p>
            <a:pPr marL="342900" lvl="1" indent="-342900">
              <a:buFont typeface="Arial"/>
              <a:buChar char="•"/>
            </a:pPr>
            <a:r>
              <a:rPr lang="en-US" sz="3200" dirty="0"/>
              <a:t>Rectangular feature x sample </a:t>
            </a:r>
            <a:r>
              <a:rPr lang="en-US" sz="3200" dirty="0" smtClean="0"/>
              <a:t>data (</a:t>
            </a:r>
            <a:r>
              <a:rPr lang="en-US" sz="3200" dirty="0" err="1" smtClean="0"/>
              <a:t>RNAseq</a:t>
            </a:r>
            <a:r>
              <a:rPr lang="en-US" sz="3200" dirty="0" smtClean="0"/>
              <a:t> </a:t>
            </a:r>
            <a:r>
              <a:rPr lang="en-US" sz="3200" dirty="0"/>
              <a:t>count matrix, microarray, </a:t>
            </a:r>
            <a:r>
              <a:rPr lang="en-US" sz="3200" dirty="0" smtClean="0"/>
              <a:t>…)</a:t>
            </a:r>
            <a:endParaRPr lang="en-US" sz="3200" dirty="0"/>
          </a:p>
          <a:p>
            <a:pPr lvl="1"/>
            <a:r>
              <a:rPr lang="en-US" b="1" dirty="0" smtClean="0"/>
              <a:t>SummarizedExperiment</a:t>
            </a:r>
            <a:r>
              <a:rPr lang="en-US" dirty="0" smtClean="0"/>
              <a:t>::</a:t>
            </a:r>
            <a:r>
              <a:rPr lang="en-US" dirty="0"/>
              <a:t>SummarizedExperiment</a:t>
            </a:r>
            <a:r>
              <a:rPr lang="en-US" dirty="0" smtClean="0"/>
              <a:t>()</a:t>
            </a:r>
          </a:p>
          <a:p>
            <a:r>
              <a:rPr lang="en-US" dirty="0" smtClean="0"/>
              <a:t>Genomic </a:t>
            </a:r>
            <a:r>
              <a:rPr lang="en-US" dirty="0"/>
              <a:t>coordinates </a:t>
            </a:r>
            <a:r>
              <a:rPr lang="en-US" dirty="0" smtClean="0"/>
              <a:t>(</a:t>
            </a:r>
            <a:r>
              <a:rPr lang="en-US" dirty="0"/>
              <a:t>1-based, closed interval</a:t>
            </a:r>
            <a:r>
              <a:rPr lang="en-US" dirty="0" smtClean="0"/>
              <a:t>)</a:t>
            </a:r>
          </a:p>
          <a:p>
            <a:pPr lvl="1"/>
            <a:r>
              <a:rPr lang="en-US" b="1" dirty="0" err="1" smtClean="0"/>
              <a:t>GenomicRanges</a:t>
            </a:r>
            <a:r>
              <a:rPr lang="en-US" dirty="0" smtClean="0"/>
              <a:t>::</a:t>
            </a:r>
            <a:r>
              <a:rPr lang="en-US" dirty="0" err="1"/>
              <a:t>GRanges</a:t>
            </a:r>
            <a:r>
              <a:rPr lang="en-US" dirty="0"/>
              <a:t>()</a:t>
            </a:r>
          </a:p>
          <a:p>
            <a:r>
              <a:rPr lang="en-US" dirty="0"/>
              <a:t>DNA / RNA / AA </a:t>
            </a:r>
            <a:r>
              <a:rPr lang="en-US" dirty="0" smtClean="0"/>
              <a:t>sequences</a:t>
            </a:r>
          </a:p>
          <a:p>
            <a:pPr lvl="1"/>
            <a:r>
              <a:rPr lang="en-US" b="1" dirty="0" err="1" smtClean="0"/>
              <a:t>Biostrings</a:t>
            </a:r>
            <a:r>
              <a:rPr lang="en-US" dirty="0" smtClean="0"/>
              <a:t>::*</a:t>
            </a:r>
            <a:r>
              <a:rPr lang="en-US" dirty="0" err="1"/>
              <a:t>Stringset</a:t>
            </a:r>
            <a:r>
              <a:rPr lang="en-US" dirty="0"/>
              <a:t>()</a:t>
            </a:r>
          </a:p>
          <a:p>
            <a:r>
              <a:rPr lang="en-US" dirty="0"/>
              <a:t>Gene </a:t>
            </a:r>
            <a:r>
              <a:rPr lang="en-US" dirty="0" smtClean="0"/>
              <a:t>sets</a:t>
            </a:r>
          </a:p>
          <a:p>
            <a:pPr lvl="1"/>
            <a:r>
              <a:rPr lang="en-US" b="1" dirty="0" err="1" smtClean="0"/>
              <a:t>GSEABase</a:t>
            </a:r>
            <a:r>
              <a:rPr lang="en-US" dirty="0" smtClean="0"/>
              <a:t>::</a:t>
            </a:r>
            <a:r>
              <a:rPr lang="en-US" dirty="0" err="1"/>
              <a:t>GeneSet</a:t>
            </a:r>
            <a:r>
              <a:rPr lang="en-US" dirty="0" smtClean="0"/>
              <a:t>()</a:t>
            </a:r>
          </a:p>
          <a:p>
            <a:pPr lvl="1"/>
            <a:r>
              <a:rPr lang="en-US" b="1" dirty="0" err="1" smtClean="0"/>
              <a:t>GSEABase</a:t>
            </a:r>
            <a:r>
              <a:rPr lang="en-US" dirty="0" smtClean="0"/>
              <a:t>::</a:t>
            </a:r>
            <a:r>
              <a:rPr lang="en-US" dirty="0" err="1"/>
              <a:t>GeneSetCollection</a:t>
            </a:r>
            <a:r>
              <a:rPr lang="en-US" dirty="0"/>
              <a:t>()</a:t>
            </a:r>
          </a:p>
          <a:p>
            <a:r>
              <a:rPr lang="en-US" dirty="0"/>
              <a:t>Multi-omics </a:t>
            </a:r>
            <a:r>
              <a:rPr lang="en-US" dirty="0" smtClean="0"/>
              <a:t>data</a:t>
            </a:r>
          </a:p>
          <a:p>
            <a:pPr lvl="1"/>
            <a:r>
              <a:rPr lang="en-US" b="1" dirty="0" err="1" smtClean="0"/>
              <a:t>MultiAssayExperiment</a:t>
            </a:r>
            <a:r>
              <a:rPr lang="en-US" dirty="0" smtClean="0"/>
              <a:t>::</a:t>
            </a:r>
            <a:r>
              <a:rPr lang="en-US" dirty="0" err="1"/>
              <a:t>MultiAssayExperiment</a:t>
            </a:r>
            <a:r>
              <a:rPr lang="en-US" dirty="0"/>
              <a:t>()</a:t>
            </a:r>
          </a:p>
          <a:p>
            <a:r>
              <a:rPr lang="en-US" dirty="0"/>
              <a:t>Single cell </a:t>
            </a:r>
            <a:r>
              <a:rPr lang="en-US" dirty="0" smtClean="0"/>
              <a:t>data</a:t>
            </a:r>
          </a:p>
          <a:p>
            <a:pPr lvl="1"/>
            <a:r>
              <a:rPr lang="en-US" b="1" dirty="0" err="1" smtClean="0"/>
              <a:t>SingleCellExperiment</a:t>
            </a:r>
            <a:r>
              <a:rPr lang="en-US" dirty="0" smtClean="0"/>
              <a:t>::</a:t>
            </a:r>
            <a:r>
              <a:rPr lang="en-US" dirty="0" err="1"/>
              <a:t>SingleCellExperiment</a:t>
            </a:r>
            <a:r>
              <a:rPr lang="en-US" dirty="0"/>
              <a:t>()</a:t>
            </a:r>
          </a:p>
          <a:p>
            <a:r>
              <a:rPr lang="en-US" dirty="0"/>
              <a:t>Mass </a:t>
            </a:r>
            <a:r>
              <a:rPr lang="en-US" dirty="0" smtClean="0"/>
              <a:t>spectrometry data</a:t>
            </a:r>
          </a:p>
          <a:p>
            <a:pPr lvl="1"/>
            <a:r>
              <a:rPr lang="en-US" b="1" dirty="0" err="1" smtClean="0"/>
              <a:t>MSnbase</a:t>
            </a:r>
            <a:r>
              <a:rPr lang="en-US" dirty="0" smtClean="0"/>
              <a:t>::</a:t>
            </a:r>
            <a:r>
              <a:rPr lang="en-US" dirty="0" err="1"/>
              <a:t>MSnExp</a:t>
            </a:r>
            <a:r>
              <a:rPr lang="en-US" dirty="0" smtClean="0"/>
              <a:t>()</a:t>
            </a:r>
            <a:endParaRPr lang="en-US" dirty="0"/>
          </a:p>
        </p:txBody>
      </p:sp>
      <p:sp>
        <p:nvSpPr>
          <p:cNvPr id="4" name="TextBox 3"/>
          <p:cNvSpPr txBox="1"/>
          <p:nvPr/>
        </p:nvSpPr>
        <p:spPr>
          <a:xfrm>
            <a:off x="854335" y="6308725"/>
            <a:ext cx="7832465" cy="369332"/>
          </a:xfrm>
          <a:prstGeom prst="rect">
            <a:avLst/>
          </a:prstGeom>
          <a:noFill/>
        </p:spPr>
        <p:txBody>
          <a:bodyPr wrap="none" rtlCol="0">
            <a:spAutoFit/>
          </a:bodyPr>
          <a:lstStyle/>
          <a:p>
            <a:r>
              <a:rPr lang="en-US" dirty="0"/>
              <a:t>https://</a:t>
            </a:r>
            <a:r>
              <a:rPr lang="en-US" dirty="0" err="1"/>
              <a:t>www.bioconductor.org</a:t>
            </a:r>
            <a:r>
              <a:rPr lang="en-US" dirty="0"/>
              <a:t>/developers/how-to/</a:t>
            </a:r>
            <a:r>
              <a:rPr lang="en-US" dirty="0" err="1"/>
              <a:t>commonMethodsAndClasses</a:t>
            </a:r>
            <a:r>
              <a:rPr lang="en-US" dirty="0"/>
              <a:t>/</a:t>
            </a:r>
          </a:p>
        </p:txBody>
      </p:sp>
    </p:spTree>
    <p:extLst>
      <p:ext uri="{BB962C8B-B14F-4D97-AF65-F5344CB8AC3E}">
        <p14:creationId xmlns:p14="http://schemas.microsoft.com/office/powerpoint/2010/main" val="214683173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7796</TotalTime>
  <Words>933</Words>
  <Application>Microsoft Macintosh PowerPoint</Application>
  <PresentationFormat>On-screen Show (4:3)</PresentationFormat>
  <Paragraphs>112</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Courier</vt:lpstr>
      <vt:lpstr>Office Theme</vt:lpstr>
      <vt:lpstr>Why re-use core classes?  A plea to developers of Bioconductor packages</vt:lpstr>
      <vt:lpstr>What is Bioconductor?</vt:lpstr>
      <vt:lpstr>Why do core classes matter to developers?</vt:lpstr>
      <vt:lpstr>Why do core classes matter to developers?</vt:lpstr>
      <vt:lpstr>Why do core classes matter to developers?</vt:lpstr>
      <vt:lpstr>Why do core classes matter to developers?</vt:lpstr>
      <vt:lpstr>Why do core classes matter to developers?</vt:lpstr>
      <vt:lpstr>Live demo</vt:lpstr>
      <vt:lpstr>What are the “core” classes?</vt:lpstr>
      <vt:lpstr>Core classes represent years of work and maintenance by experienced developers</vt:lpstr>
    </vt:vector>
  </TitlesOfParts>
  <Company>CUNY SPH</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Levi Waldron</dc:creator>
  <cp:lastModifiedBy>Levi Waldron</cp:lastModifiedBy>
  <cp:revision>187</cp:revision>
  <dcterms:created xsi:type="dcterms:W3CDTF">2016-11-25T02:44:43Z</dcterms:created>
  <dcterms:modified xsi:type="dcterms:W3CDTF">2017-10-25T01:51:52Z</dcterms:modified>
</cp:coreProperties>
</file>

<file path=docProps/thumbnail.jpeg>
</file>